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4"/>
  </p:sldMasterIdLst>
  <p:notesMasterIdLst>
    <p:notesMasterId r:id="rId51"/>
  </p:notesMasterIdLst>
  <p:handoutMasterIdLst>
    <p:handoutMasterId r:id="rId52"/>
  </p:handoutMasterIdLst>
  <p:sldIdLst>
    <p:sldId id="2054" r:id="rId5"/>
    <p:sldId id="2053" r:id="rId6"/>
    <p:sldId id="2056" r:id="rId7"/>
    <p:sldId id="2012" r:id="rId8"/>
    <p:sldId id="2014" r:id="rId9"/>
    <p:sldId id="2016" r:id="rId10"/>
    <p:sldId id="2061" r:id="rId11"/>
    <p:sldId id="702" r:id="rId12"/>
    <p:sldId id="2026" r:id="rId13"/>
    <p:sldId id="2028" r:id="rId14"/>
    <p:sldId id="876" r:id="rId15"/>
    <p:sldId id="2057" r:id="rId16"/>
    <p:sldId id="2059" r:id="rId17"/>
    <p:sldId id="852" r:id="rId18"/>
    <p:sldId id="2058" r:id="rId19"/>
    <p:sldId id="883" r:id="rId20"/>
    <p:sldId id="2060" r:id="rId21"/>
    <p:sldId id="2062" r:id="rId22"/>
    <p:sldId id="2030" r:id="rId23"/>
    <p:sldId id="2031" r:id="rId24"/>
    <p:sldId id="1949" r:id="rId25"/>
    <p:sldId id="1966" r:id="rId26"/>
    <p:sldId id="2064" r:id="rId27"/>
    <p:sldId id="2065" r:id="rId28"/>
    <p:sldId id="2063" r:id="rId29"/>
    <p:sldId id="2066" r:id="rId30"/>
    <p:sldId id="1984" r:id="rId31"/>
    <p:sldId id="1985" r:id="rId32"/>
    <p:sldId id="2007" r:id="rId33"/>
    <p:sldId id="2067" r:id="rId34"/>
    <p:sldId id="2068" r:id="rId35"/>
    <p:sldId id="1952" r:id="rId36"/>
    <p:sldId id="2041" r:id="rId37"/>
    <p:sldId id="1983" r:id="rId38"/>
    <p:sldId id="2052" r:id="rId39"/>
    <p:sldId id="2069" r:id="rId40"/>
    <p:sldId id="2019" r:id="rId41"/>
    <p:sldId id="2055" r:id="rId42"/>
    <p:sldId id="2070" r:id="rId43"/>
    <p:sldId id="2071" r:id="rId44"/>
    <p:sldId id="2072" r:id="rId45"/>
    <p:sldId id="2039" r:id="rId46"/>
    <p:sldId id="2047" r:id="rId47"/>
    <p:sldId id="2046" r:id="rId48"/>
    <p:sldId id="2001" r:id="rId49"/>
    <p:sldId id="198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inks" id="{4CCBE145-9F3B-43C3-8EAE-1EE4FE803BE6}">
          <p14:sldIdLst>
            <p14:sldId id="2054"/>
            <p14:sldId id="2053"/>
            <p14:sldId id="2056"/>
            <p14:sldId id="2012"/>
            <p14:sldId id="2014"/>
            <p14:sldId id="2016"/>
            <p14:sldId id="2061"/>
            <p14:sldId id="702"/>
            <p14:sldId id="2026"/>
            <p14:sldId id="2028"/>
            <p14:sldId id="876"/>
            <p14:sldId id="2057"/>
            <p14:sldId id="2059"/>
            <p14:sldId id="852"/>
            <p14:sldId id="2058"/>
            <p14:sldId id="883"/>
            <p14:sldId id="2060"/>
            <p14:sldId id="2062"/>
            <p14:sldId id="2030"/>
            <p14:sldId id="2031"/>
            <p14:sldId id="1949"/>
            <p14:sldId id="1966"/>
            <p14:sldId id="2064"/>
            <p14:sldId id="2065"/>
            <p14:sldId id="2063"/>
            <p14:sldId id="2066"/>
            <p14:sldId id="1984"/>
            <p14:sldId id="1985"/>
            <p14:sldId id="2007"/>
            <p14:sldId id="2067"/>
            <p14:sldId id="2068"/>
            <p14:sldId id="1952"/>
            <p14:sldId id="2041"/>
            <p14:sldId id="1983"/>
            <p14:sldId id="2052"/>
            <p14:sldId id="2069"/>
            <p14:sldId id="2019"/>
            <p14:sldId id="2055"/>
            <p14:sldId id="2070"/>
            <p14:sldId id="2071"/>
            <p14:sldId id="2072"/>
            <p14:sldId id="2039"/>
            <p14:sldId id="2047"/>
            <p14:sldId id="2046"/>
            <p14:sldId id="2001"/>
            <p14:sldId id="1987"/>
          </p14:sldIdLst>
        </p14:section>
      </p14:sectionLst>
    </p:ext>
    <p:ext uri="{EFAFB233-063F-42B5-8137-9DF3F51BA10A}">
      <p15:sldGuideLst xmlns:p15="http://schemas.microsoft.com/office/powerpoint/2012/main">
        <p15:guide id="2" pos="480"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51"/>
    <a:srgbClr val="297C2A"/>
    <a:srgbClr val="4E8F00"/>
    <a:srgbClr val="FEF7F4"/>
    <a:srgbClr val="FF2625"/>
    <a:srgbClr val="007788"/>
    <a:srgbClr val="FE4387"/>
    <a:srgbClr val="F69000"/>
    <a:srgbClr val="01C2D1"/>
    <a:srgbClr val="D6D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30" autoAdjust="0"/>
    <p:restoredTop sz="76009" autoAdjust="0"/>
  </p:normalViewPr>
  <p:slideViewPr>
    <p:cSldViewPr snapToGrid="0">
      <p:cViewPr varScale="1">
        <p:scale>
          <a:sx n="86" d="100"/>
          <a:sy n="86" d="100"/>
        </p:scale>
        <p:origin x="608" y="200"/>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8F852F-B08C-4AEB-B721-A176B5C4F34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57F50B-281E-4BD8-B042-7D1D97052B55}">
      <dgm:prSet/>
      <dgm:spPr/>
      <dgm:t>
        <a:bodyPr/>
        <a:lstStyle/>
        <a:p>
          <a:pPr>
            <a:lnSpc>
              <a:spcPct val="100000"/>
            </a:lnSpc>
            <a:defRPr b="1"/>
          </a:pPr>
          <a:r>
            <a:rPr lang="en-NL" dirty="0"/>
            <a:t>Similarity</a:t>
          </a:r>
          <a:endParaRPr lang="en-US" dirty="0"/>
        </a:p>
      </dgm:t>
    </dgm:pt>
    <dgm:pt modelId="{9A8F6725-DC38-4A5A-825B-1A651C6F0451}" type="parTrans" cxnId="{4D74A759-8A7B-4766-B0DE-70AB10228A24}">
      <dgm:prSet/>
      <dgm:spPr/>
      <dgm:t>
        <a:bodyPr/>
        <a:lstStyle/>
        <a:p>
          <a:endParaRPr lang="en-US"/>
        </a:p>
      </dgm:t>
    </dgm:pt>
    <dgm:pt modelId="{0353C13B-9FB0-439E-84EA-21AEEE7D78D5}" type="sibTrans" cxnId="{4D74A759-8A7B-4766-B0DE-70AB10228A24}">
      <dgm:prSet/>
      <dgm:spPr/>
      <dgm:t>
        <a:bodyPr/>
        <a:lstStyle/>
        <a:p>
          <a:endParaRPr lang="en-US"/>
        </a:p>
      </dgm:t>
    </dgm:pt>
    <dgm:pt modelId="{52787FFE-1BFB-4874-8F40-ADD9673E00E6}">
      <dgm:prSet custT="1"/>
      <dgm:spPr/>
      <dgm:t>
        <a:bodyPr/>
        <a:lstStyle/>
        <a:p>
          <a:pPr>
            <a:lnSpc>
              <a:spcPct val="100000"/>
            </a:lnSpc>
          </a:pPr>
          <a:r>
            <a:rPr lang="en-NL" sz="1800" b="0" dirty="0"/>
            <a:t>Find authors of an anonymous book</a:t>
          </a:r>
          <a:endParaRPr lang="en-US" sz="1800" dirty="0"/>
        </a:p>
      </dgm:t>
    </dgm:pt>
    <dgm:pt modelId="{9FA1303A-3D15-4860-AF43-86F25DAC7E49}" type="parTrans" cxnId="{5E8671F3-5046-45B9-BB71-2C97B0ED45A4}">
      <dgm:prSet/>
      <dgm:spPr/>
      <dgm:t>
        <a:bodyPr/>
        <a:lstStyle/>
        <a:p>
          <a:endParaRPr lang="en-US"/>
        </a:p>
      </dgm:t>
    </dgm:pt>
    <dgm:pt modelId="{97BA47DE-E721-4429-904F-C61AAB2204A0}" type="sibTrans" cxnId="{5E8671F3-5046-45B9-BB71-2C97B0ED45A4}">
      <dgm:prSet/>
      <dgm:spPr/>
      <dgm:t>
        <a:bodyPr/>
        <a:lstStyle/>
        <a:p>
          <a:endParaRPr lang="en-US"/>
        </a:p>
      </dgm:t>
    </dgm:pt>
    <dgm:pt modelId="{78C6B6A4-C49D-4BB2-8F4C-24087B16B9BC}">
      <dgm:prSet custT="1"/>
      <dgm:spPr/>
      <dgm:t>
        <a:bodyPr/>
        <a:lstStyle/>
        <a:p>
          <a:pPr>
            <a:lnSpc>
              <a:spcPct val="100000"/>
            </a:lnSpc>
          </a:pPr>
          <a:r>
            <a:rPr lang="en-GB" sz="1800" b="0" dirty="0"/>
            <a:t>Find duplicates and link records</a:t>
          </a:r>
          <a:endParaRPr lang="en-US" sz="1800" dirty="0"/>
        </a:p>
      </dgm:t>
    </dgm:pt>
    <dgm:pt modelId="{6ACD1782-C3FB-4AAA-816A-DF280220AD6A}" type="parTrans" cxnId="{7CCF9C8A-B580-4C4C-830C-F87B1B9AAED3}">
      <dgm:prSet/>
      <dgm:spPr/>
      <dgm:t>
        <a:bodyPr/>
        <a:lstStyle/>
        <a:p>
          <a:endParaRPr lang="en-US"/>
        </a:p>
      </dgm:t>
    </dgm:pt>
    <dgm:pt modelId="{AC3B5AE6-D245-49D0-85ED-EF75C6C6E292}" type="sibTrans" cxnId="{7CCF9C8A-B580-4C4C-830C-F87B1B9AAED3}">
      <dgm:prSet/>
      <dgm:spPr/>
      <dgm:t>
        <a:bodyPr/>
        <a:lstStyle/>
        <a:p>
          <a:endParaRPr lang="en-US"/>
        </a:p>
      </dgm:t>
    </dgm:pt>
    <dgm:pt modelId="{D6089837-49AF-488D-94AE-4EC7DB00772A}">
      <dgm:prSet custT="1"/>
      <dgm:spPr/>
      <dgm:t>
        <a:bodyPr/>
        <a:lstStyle/>
        <a:p>
          <a:pPr>
            <a:lnSpc>
              <a:spcPct val="100000"/>
            </a:lnSpc>
          </a:pPr>
          <a:r>
            <a:rPr lang="en-GB" sz="1800" b="0" dirty="0"/>
            <a:t>Find relevant documents given a user query</a:t>
          </a:r>
          <a:endParaRPr lang="en-US" sz="1800" dirty="0"/>
        </a:p>
      </dgm:t>
    </dgm:pt>
    <dgm:pt modelId="{45BE822D-43A1-4E14-B25B-FF4AC3A1223F}" type="parTrans" cxnId="{6723BF26-75B5-44D1-B5C4-EA75FE0A0A75}">
      <dgm:prSet/>
      <dgm:spPr/>
      <dgm:t>
        <a:bodyPr/>
        <a:lstStyle/>
        <a:p>
          <a:endParaRPr lang="en-US"/>
        </a:p>
      </dgm:t>
    </dgm:pt>
    <dgm:pt modelId="{8B97A052-578C-4221-8951-21940AE1C332}" type="sibTrans" cxnId="{6723BF26-75B5-44D1-B5C4-EA75FE0A0A75}">
      <dgm:prSet/>
      <dgm:spPr/>
      <dgm:t>
        <a:bodyPr/>
        <a:lstStyle/>
        <a:p>
          <a:endParaRPr lang="en-US"/>
        </a:p>
      </dgm:t>
    </dgm:pt>
    <dgm:pt modelId="{EEC43BD9-F9AC-4A95-B1FE-BE4B9BB5D377}">
      <dgm:prSet/>
      <dgm:spPr/>
      <dgm:t>
        <a:bodyPr/>
        <a:lstStyle/>
        <a:p>
          <a:pPr>
            <a:lnSpc>
              <a:spcPct val="100000"/>
            </a:lnSpc>
            <a:defRPr b="1"/>
          </a:pPr>
          <a:r>
            <a:rPr lang="en-NL" dirty="0"/>
            <a:t>Clustering</a:t>
          </a:r>
          <a:endParaRPr lang="en-US" dirty="0"/>
        </a:p>
      </dgm:t>
    </dgm:pt>
    <dgm:pt modelId="{E1C4610D-B504-438C-97D9-87205AD75D35}" type="parTrans" cxnId="{5797B115-0018-41F4-BD17-67D11AD47E5F}">
      <dgm:prSet/>
      <dgm:spPr/>
      <dgm:t>
        <a:bodyPr/>
        <a:lstStyle/>
        <a:p>
          <a:endParaRPr lang="en-US"/>
        </a:p>
      </dgm:t>
    </dgm:pt>
    <dgm:pt modelId="{C9E960E7-AD2A-4ECF-B5E5-529F1C9CB348}" type="sibTrans" cxnId="{5797B115-0018-41F4-BD17-67D11AD47E5F}">
      <dgm:prSet/>
      <dgm:spPr/>
      <dgm:t>
        <a:bodyPr/>
        <a:lstStyle/>
        <a:p>
          <a:endParaRPr lang="en-US"/>
        </a:p>
      </dgm:t>
    </dgm:pt>
    <dgm:pt modelId="{59C2D7B4-7D8E-4483-B109-F3A85CE7EF51}">
      <dgm:prSet custT="1"/>
      <dgm:spPr/>
      <dgm:t>
        <a:bodyPr/>
        <a:lstStyle/>
        <a:p>
          <a:pPr>
            <a:lnSpc>
              <a:spcPct val="100000"/>
            </a:lnSpc>
          </a:pPr>
          <a:r>
            <a:rPr lang="en-NL" sz="2000" b="0" dirty="0"/>
            <a:t>Targeted advertisement or learning </a:t>
          </a:r>
          <a:endParaRPr lang="en-US" sz="2000" dirty="0"/>
        </a:p>
      </dgm:t>
    </dgm:pt>
    <dgm:pt modelId="{439D8938-0AE9-4668-BEF6-2AB6A300AFE0}" type="parTrans" cxnId="{31CD01CE-0B1B-4B71-A96F-D9702D86B6ED}">
      <dgm:prSet/>
      <dgm:spPr/>
      <dgm:t>
        <a:bodyPr/>
        <a:lstStyle/>
        <a:p>
          <a:endParaRPr lang="en-US"/>
        </a:p>
      </dgm:t>
    </dgm:pt>
    <dgm:pt modelId="{51E53235-CCDA-4E6D-AF20-A1CC6693E2B9}" type="sibTrans" cxnId="{31CD01CE-0B1B-4B71-A96F-D9702D86B6ED}">
      <dgm:prSet/>
      <dgm:spPr/>
      <dgm:t>
        <a:bodyPr/>
        <a:lstStyle/>
        <a:p>
          <a:endParaRPr lang="en-US"/>
        </a:p>
      </dgm:t>
    </dgm:pt>
    <dgm:pt modelId="{36F2D5A7-6E42-4BDC-AAF0-03E6CB322693}">
      <dgm:prSet custT="1"/>
      <dgm:spPr/>
      <dgm:t>
        <a:bodyPr/>
        <a:lstStyle/>
        <a:p>
          <a:pPr>
            <a:lnSpc>
              <a:spcPct val="100000"/>
            </a:lnSpc>
          </a:pPr>
          <a:r>
            <a:rPr lang="en-NL" sz="2000" b="0" dirty="0"/>
            <a:t>Recommendation systems</a:t>
          </a:r>
          <a:endParaRPr lang="en-US" sz="2000" dirty="0"/>
        </a:p>
      </dgm:t>
    </dgm:pt>
    <dgm:pt modelId="{3A855918-2F46-4A45-A5E4-46915C13119D}" type="parTrans" cxnId="{25540976-7E16-4A03-B639-CC9232B094E3}">
      <dgm:prSet/>
      <dgm:spPr/>
      <dgm:t>
        <a:bodyPr/>
        <a:lstStyle/>
        <a:p>
          <a:endParaRPr lang="en-US"/>
        </a:p>
      </dgm:t>
    </dgm:pt>
    <dgm:pt modelId="{36E2BE8E-237C-4EC3-9AED-9283B55F2AF9}" type="sibTrans" cxnId="{25540976-7E16-4A03-B639-CC9232B094E3}">
      <dgm:prSet/>
      <dgm:spPr/>
      <dgm:t>
        <a:bodyPr/>
        <a:lstStyle/>
        <a:p>
          <a:endParaRPr lang="en-US"/>
        </a:p>
      </dgm:t>
    </dgm:pt>
    <dgm:pt modelId="{8CF552D2-5135-47A8-8AEE-77A3784C4B38}">
      <dgm:prSet custT="1"/>
      <dgm:spPr/>
      <dgm:t>
        <a:bodyPr/>
        <a:lstStyle/>
        <a:p>
          <a:pPr>
            <a:lnSpc>
              <a:spcPct val="100000"/>
            </a:lnSpc>
          </a:pPr>
          <a:r>
            <a:rPr lang="en-NL" sz="2000" b="0" dirty="0"/>
            <a:t>Clustering stories (clustering fiction works, people’s diagnoses, misinformation)</a:t>
          </a:r>
          <a:endParaRPr lang="en-US" sz="2000" dirty="0"/>
        </a:p>
      </dgm:t>
    </dgm:pt>
    <dgm:pt modelId="{0CD0D34E-D966-4E00-AD6E-CE6DB494CE5D}" type="parTrans" cxnId="{6E0713F2-B17C-4A77-9E65-5D43CF08904B}">
      <dgm:prSet/>
      <dgm:spPr/>
      <dgm:t>
        <a:bodyPr/>
        <a:lstStyle/>
        <a:p>
          <a:endParaRPr lang="en-US"/>
        </a:p>
      </dgm:t>
    </dgm:pt>
    <dgm:pt modelId="{8FA0E9CB-B151-4156-AE8F-491049654A86}" type="sibTrans" cxnId="{6E0713F2-B17C-4A77-9E65-5D43CF08904B}">
      <dgm:prSet/>
      <dgm:spPr/>
      <dgm:t>
        <a:bodyPr/>
        <a:lstStyle/>
        <a:p>
          <a:endParaRPr lang="en-US"/>
        </a:p>
      </dgm:t>
    </dgm:pt>
    <dgm:pt modelId="{7561D510-D2D5-4970-9EB6-54C8ABA29EA6}">
      <dgm:prSet custT="1"/>
      <dgm:spPr/>
      <dgm:t>
        <a:bodyPr/>
        <a:lstStyle/>
        <a:p>
          <a:pPr>
            <a:lnSpc>
              <a:spcPct val="100000"/>
            </a:lnSpc>
          </a:pPr>
          <a:r>
            <a:rPr lang="en-NL" sz="2000" b="0" dirty="0"/>
            <a:t>Track evolution of topics in discourse</a:t>
          </a:r>
          <a:endParaRPr lang="en-US" sz="2000" dirty="0"/>
        </a:p>
      </dgm:t>
    </dgm:pt>
    <dgm:pt modelId="{A2D3D94B-F8D9-4839-8C59-A9171F8E6D8E}" type="parTrans" cxnId="{AEE5BF02-3FB6-42C9-A67B-3BA1752C8228}">
      <dgm:prSet/>
      <dgm:spPr/>
      <dgm:t>
        <a:bodyPr/>
        <a:lstStyle/>
        <a:p>
          <a:endParaRPr lang="en-US"/>
        </a:p>
      </dgm:t>
    </dgm:pt>
    <dgm:pt modelId="{C9278594-EEA8-45CB-A284-ADBB833BEF92}" type="sibTrans" cxnId="{AEE5BF02-3FB6-42C9-A67B-3BA1752C8228}">
      <dgm:prSet/>
      <dgm:spPr/>
      <dgm:t>
        <a:bodyPr/>
        <a:lstStyle/>
        <a:p>
          <a:endParaRPr lang="en-US"/>
        </a:p>
      </dgm:t>
    </dgm:pt>
    <dgm:pt modelId="{57900229-15BB-4869-AF23-2292B4497CEA}">
      <dgm:prSet/>
      <dgm:spPr/>
      <dgm:t>
        <a:bodyPr/>
        <a:lstStyle/>
        <a:p>
          <a:pPr>
            <a:lnSpc>
              <a:spcPct val="100000"/>
            </a:lnSpc>
            <a:defRPr b="1"/>
          </a:pPr>
          <a:r>
            <a:rPr lang="en-NL" dirty="0"/>
            <a:t>Classification/Regression</a:t>
          </a:r>
          <a:endParaRPr lang="en-US" dirty="0"/>
        </a:p>
      </dgm:t>
    </dgm:pt>
    <dgm:pt modelId="{4D0B5D50-40B0-4490-BD43-81D2A9368FB9}" type="parTrans" cxnId="{388C0E1E-95DD-40AD-9055-38DA1415A228}">
      <dgm:prSet/>
      <dgm:spPr/>
      <dgm:t>
        <a:bodyPr/>
        <a:lstStyle/>
        <a:p>
          <a:endParaRPr lang="en-US"/>
        </a:p>
      </dgm:t>
    </dgm:pt>
    <dgm:pt modelId="{5B8430EA-2736-44FA-812E-94489B6A2029}" type="sibTrans" cxnId="{388C0E1E-95DD-40AD-9055-38DA1415A228}">
      <dgm:prSet/>
      <dgm:spPr/>
      <dgm:t>
        <a:bodyPr/>
        <a:lstStyle/>
        <a:p>
          <a:endParaRPr lang="en-US"/>
        </a:p>
      </dgm:t>
    </dgm:pt>
    <dgm:pt modelId="{E654C5FB-E5AA-414C-9473-FCA62064D172}">
      <dgm:prSet custT="1"/>
      <dgm:spPr/>
      <dgm:t>
        <a:bodyPr/>
        <a:lstStyle/>
        <a:p>
          <a:pPr>
            <a:lnSpc>
              <a:spcPct val="100000"/>
            </a:lnSpc>
          </a:pPr>
          <a:r>
            <a:rPr lang="en-NL" sz="1800" b="0" dirty="0"/>
            <a:t>Hate speech classification </a:t>
          </a:r>
          <a:br>
            <a:rPr lang="en-NL" sz="1800" b="0" dirty="0"/>
          </a:br>
          <a:r>
            <a:rPr lang="en-NL" sz="1800" b="0" dirty="0"/>
            <a:t>(similar: spam, fake news)</a:t>
          </a:r>
          <a:endParaRPr lang="en-US" sz="1800" dirty="0"/>
        </a:p>
      </dgm:t>
    </dgm:pt>
    <dgm:pt modelId="{D949770F-E9EF-4439-91EE-5094EC4BBBB4}" type="parTrans" cxnId="{AED09D11-11AF-4994-A113-5FF10CCCAB53}">
      <dgm:prSet/>
      <dgm:spPr/>
      <dgm:t>
        <a:bodyPr/>
        <a:lstStyle/>
        <a:p>
          <a:endParaRPr lang="en-US"/>
        </a:p>
      </dgm:t>
    </dgm:pt>
    <dgm:pt modelId="{C6CAA00A-5863-4807-AE4A-47A3BD762AA9}" type="sibTrans" cxnId="{AED09D11-11AF-4994-A113-5FF10CCCAB53}">
      <dgm:prSet/>
      <dgm:spPr/>
      <dgm:t>
        <a:bodyPr/>
        <a:lstStyle/>
        <a:p>
          <a:endParaRPr lang="en-US"/>
        </a:p>
      </dgm:t>
    </dgm:pt>
    <dgm:pt modelId="{5693ED8F-8F9B-4C04-9212-17696B23A5A1}">
      <dgm:prSet custT="1"/>
      <dgm:spPr/>
      <dgm:t>
        <a:bodyPr/>
        <a:lstStyle/>
        <a:p>
          <a:pPr>
            <a:lnSpc>
              <a:spcPct val="100000"/>
            </a:lnSpc>
          </a:pPr>
          <a:r>
            <a:rPr lang="en-NL" sz="1800" b="0" dirty="0"/>
            <a:t>Sentiment and emotion analysis</a:t>
          </a:r>
          <a:endParaRPr lang="en-US" sz="1800" dirty="0"/>
        </a:p>
      </dgm:t>
    </dgm:pt>
    <dgm:pt modelId="{AE8B776A-B572-43D3-A122-1C8C838B5CBB}" type="parTrans" cxnId="{E07BA752-5310-477C-925B-AEEE729A4ABA}">
      <dgm:prSet/>
      <dgm:spPr/>
      <dgm:t>
        <a:bodyPr/>
        <a:lstStyle/>
        <a:p>
          <a:endParaRPr lang="en-US"/>
        </a:p>
      </dgm:t>
    </dgm:pt>
    <dgm:pt modelId="{B6C4507A-2F95-4A41-8928-24A61BC4FA6A}" type="sibTrans" cxnId="{E07BA752-5310-477C-925B-AEEE729A4ABA}">
      <dgm:prSet/>
      <dgm:spPr/>
      <dgm:t>
        <a:bodyPr/>
        <a:lstStyle/>
        <a:p>
          <a:endParaRPr lang="en-US"/>
        </a:p>
      </dgm:t>
    </dgm:pt>
    <dgm:pt modelId="{79623641-0D36-496A-81A0-1C560FED8A67}">
      <dgm:prSet custT="1"/>
      <dgm:spPr/>
      <dgm:t>
        <a:bodyPr/>
        <a:lstStyle/>
        <a:p>
          <a:pPr>
            <a:lnSpc>
              <a:spcPct val="100000"/>
            </a:lnSpc>
          </a:pPr>
          <a:r>
            <a:rPr lang="en-NL" sz="1800" b="0" dirty="0"/>
            <a:t>Predict student performance</a:t>
          </a:r>
        </a:p>
        <a:p>
          <a:pPr>
            <a:lnSpc>
              <a:spcPct val="100000"/>
            </a:lnSpc>
          </a:pPr>
          <a:r>
            <a:rPr lang="en-NL" sz="1800" b="0" dirty="0"/>
            <a:t>Probability of re-hospitalization</a:t>
          </a:r>
          <a:endParaRPr lang="en-US" sz="1800" dirty="0"/>
        </a:p>
      </dgm:t>
    </dgm:pt>
    <dgm:pt modelId="{3B640CB7-2285-4788-8AD2-C356509B987B}" type="parTrans" cxnId="{E7B8507F-F6C4-4883-837D-D9C37A2B7170}">
      <dgm:prSet/>
      <dgm:spPr/>
      <dgm:t>
        <a:bodyPr/>
        <a:lstStyle/>
        <a:p>
          <a:endParaRPr lang="en-US"/>
        </a:p>
      </dgm:t>
    </dgm:pt>
    <dgm:pt modelId="{EC2E887F-568C-4115-8A06-5538B59FEC33}" type="sibTrans" cxnId="{E7B8507F-F6C4-4883-837D-D9C37A2B7170}">
      <dgm:prSet/>
      <dgm:spPr/>
      <dgm:t>
        <a:bodyPr/>
        <a:lstStyle/>
        <a:p>
          <a:endParaRPr lang="en-US"/>
        </a:p>
      </dgm:t>
    </dgm:pt>
    <dgm:pt modelId="{944EBD1E-9DD2-47E1-9113-060A3C9D43DB}">
      <dgm:prSet custT="1"/>
      <dgm:spPr/>
      <dgm:t>
        <a:bodyPr/>
        <a:lstStyle/>
        <a:p>
          <a:pPr>
            <a:lnSpc>
              <a:spcPct val="100000"/>
            </a:lnSpc>
          </a:pPr>
          <a:r>
            <a:rPr lang="en-NL" sz="1800" b="0" dirty="0"/>
            <a:t>Classifying medical reports</a:t>
          </a:r>
          <a:endParaRPr lang="en-US" sz="1800" dirty="0"/>
        </a:p>
      </dgm:t>
    </dgm:pt>
    <dgm:pt modelId="{F4E9E608-7EBB-410D-A562-21E0FD751AAC}" type="parTrans" cxnId="{70BCF0D9-70B7-482C-80FB-B794D0476B2B}">
      <dgm:prSet/>
      <dgm:spPr/>
      <dgm:t>
        <a:bodyPr/>
        <a:lstStyle/>
        <a:p>
          <a:endParaRPr lang="en-US"/>
        </a:p>
      </dgm:t>
    </dgm:pt>
    <dgm:pt modelId="{24F907AF-C9BD-49B2-B823-8312B7CD316C}" type="sibTrans" cxnId="{70BCF0D9-70B7-482C-80FB-B794D0476B2B}">
      <dgm:prSet/>
      <dgm:spPr/>
      <dgm:t>
        <a:bodyPr/>
        <a:lstStyle/>
        <a:p>
          <a:endParaRPr lang="en-US"/>
        </a:p>
      </dgm:t>
    </dgm:pt>
    <dgm:pt modelId="{6B0E8C45-C3E6-4660-9417-DD3100D0D41C}">
      <dgm:prSet custT="1"/>
      <dgm:spPr/>
      <dgm:t>
        <a:bodyPr/>
        <a:lstStyle/>
        <a:p>
          <a:pPr>
            <a:lnSpc>
              <a:spcPct val="100000"/>
            </a:lnSpc>
          </a:pPr>
          <a:r>
            <a:rPr lang="en-NL" sz="1800" b="0" dirty="0"/>
            <a:t>Predict stock market returns</a:t>
          </a:r>
          <a:endParaRPr lang="en-US" sz="1800" dirty="0"/>
        </a:p>
      </dgm:t>
    </dgm:pt>
    <dgm:pt modelId="{CEAA0477-1ADF-4F02-B619-B1C8E8528FC5}" type="parTrans" cxnId="{011D8ECD-C5FE-4B92-BC83-02B023E86ADD}">
      <dgm:prSet/>
      <dgm:spPr/>
      <dgm:t>
        <a:bodyPr/>
        <a:lstStyle/>
        <a:p>
          <a:endParaRPr lang="en-US"/>
        </a:p>
      </dgm:t>
    </dgm:pt>
    <dgm:pt modelId="{00CE2328-7A06-4401-BC62-2CD4FB7E62C5}" type="sibTrans" cxnId="{011D8ECD-C5FE-4B92-BC83-02B023E86ADD}">
      <dgm:prSet/>
      <dgm:spPr/>
      <dgm:t>
        <a:bodyPr/>
        <a:lstStyle/>
        <a:p>
          <a:endParaRPr lang="en-US"/>
        </a:p>
      </dgm:t>
    </dgm:pt>
    <dgm:pt modelId="{3876EBE0-C478-4A26-9945-AF5D6B8841CD}" type="pres">
      <dgm:prSet presAssocID="{418F852F-B08C-4AEB-B721-A176B5C4F34A}" presName="root" presStyleCnt="0">
        <dgm:presLayoutVars>
          <dgm:dir/>
          <dgm:resizeHandles val="exact"/>
        </dgm:presLayoutVars>
      </dgm:prSet>
      <dgm:spPr/>
    </dgm:pt>
    <dgm:pt modelId="{DDD56447-C81B-4DD0-B636-F5AF1D4B489F}" type="pres">
      <dgm:prSet presAssocID="{CF57F50B-281E-4BD8-B042-7D1D97052B55}" presName="compNode" presStyleCnt="0"/>
      <dgm:spPr/>
    </dgm:pt>
    <dgm:pt modelId="{133F0AC3-0B9D-40E6-9518-47533D1F10F8}" type="pres">
      <dgm:prSet presAssocID="{CF57F50B-281E-4BD8-B042-7D1D97052B55}" presName="iconRect" presStyleLbl="node1" presStyleIdx="0" presStyleCnt="3" custLinFactNeighborY="-572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2D6B4BE-B282-48E9-BFDA-47087C013FE7}" type="pres">
      <dgm:prSet presAssocID="{CF57F50B-281E-4BD8-B042-7D1D97052B55}" presName="iconSpace" presStyleCnt="0"/>
      <dgm:spPr/>
    </dgm:pt>
    <dgm:pt modelId="{63E05BD3-64B7-43F1-9EB3-61F52D4EE74B}" type="pres">
      <dgm:prSet presAssocID="{CF57F50B-281E-4BD8-B042-7D1D97052B55}" presName="parTx" presStyleLbl="revTx" presStyleIdx="0" presStyleCnt="6" custLinFactY="-39341" custLinFactNeighborX="1253" custLinFactNeighborY="-100000">
        <dgm:presLayoutVars>
          <dgm:chMax val="0"/>
          <dgm:chPref val="0"/>
        </dgm:presLayoutVars>
      </dgm:prSet>
      <dgm:spPr/>
    </dgm:pt>
    <dgm:pt modelId="{91754228-06C1-434F-BCBE-DD523ED3F5A7}" type="pres">
      <dgm:prSet presAssocID="{CF57F50B-281E-4BD8-B042-7D1D97052B55}" presName="txSpace" presStyleCnt="0"/>
      <dgm:spPr/>
    </dgm:pt>
    <dgm:pt modelId="{790608D9-A043-4DBC-A0A6-EFD4F9BD25EC}" type="pres">
      <dgm:prSet presAssocID="{CF57F50B-281E-4BD8-B042-7D1D97052B55}" presName="desTx" presStyleLbl="revTx" presStyleIdx="1" presStyleCnt="6" custLinFactNeighborX="6001" custLinFactNeighborY="-29689">
        <dgm:presLayoutVars/>
      </dgm:prSet>
      <dgm:spPr/>
    </dgm:pt>
    <dgm:pt modelId="{FAFB0857-1901-4FB0-A363-9174FDCFD28C}" type="pres">
      <dgm:prSet presAssocID="{0353C13B-9FB0-439E-84EA-21AEEE7D78D5}" presName="sibTrans" presStyleCnt="0"/>
      <dgm:spPr/>
    </dgm:pt>
    <dgm:pt modelId="{2F3DD139-280D-4BE0-AF52-2CE1B336598F}" type="pres">
      <dgm:prSet presAssocID="{EEC43BD9-F9AC-4A95-B1FE-BE4B9BB5D377}" presName="compNode" presStyleCnt="0"/>
      <dgm:spPr/>
    </dgm:pt>
    <dgm:pt modelId="{711BEA46-1312-43B2-9ACC-BDB7CFBCD781}" type="pres">
      <dgm:prSet presAssocID="{EEC43BD9-F9AC-4A95-B1FE-BE4B9BB5D377}" presName="iconRect" presStyleLbl="node1" presStyleIdx="1" presStyleCnt="3" custLinFactNeighborY="-57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DADEE97-32B5-4A8A-8A3B-7BC8E8725FBF}" type="pres">
      <dgm:prSet presAssocID="{EEC43BD9-F9AC-4A95-B1FE-BE4B9BB5D377}" presName="iconSpace" presStyleCnt="0"/>
      <dgm:spPr/>
    </dgm:pt>
    <dgm:pt modelId="{EC4CC127-5338-40BC-81DF-174EFC7BB249}" type="pres">
      <dgm:prSet presAssocID="{EEC43BD9-F9AC-4A95-B1FE-BE4B9BB5D377}" presName="parTx" presStyleLbl="revTx" presStyleIdx="2" presStyleCnt="6" custLinFactY="-21587" custLinFactNeighborY="-100000">
        <dgm:presLayoutVars>
          <dgm:chMax val="0"/>
          <dgm:chPref val="0"/>
        </dgm:presLayoutVars>
      </dgm:prSet>
      <dgm:spPr/>
    </dgm:pt>
    <dgm:pt modelId="{51E20405-6C92-45B7-B9B9-E3DCC0E09329}" type="pres">
      <dgm:prSet presAssocID="{EEC43BD9-F9AC-4A95-B1FE-BE4B9BB5D377}" presName="txSpace" presStyleCnt="0"/>
      <dgm:spPr/>
    </dgm:pt>
    <dgm:pt modelId="{3234F2CB-0EDD-4FA6-8A67-EDEDD60E13D4}" type="pres">
      <dgm:prSet presAssocID="{EEC43BD9-F9AC-4A95-B1FE-BE4B9BB5D377}" presName="desTx" presStyleLbl="revTx" presStyleIdx="3" presStyleCnt="6" custScaleX="180686" custLinFactNeighborX="693" custLinFactNeighborY="-27908">
        <dgm:presLayoutVars/>
      </dgm:prSet>
      <dgm:spPr/>
    </dgm:pt>
    <dgm:pt modelId="{E5673921-7F3D-4706-BE44-04ADE206F2EB}" type="pres">
      <dgm:prSet presAssocID="{C9E960E7-AD2A-4ECF-B5E5-529F1C9CB348}" presName="sibTrans" presStyleCnt="0"/>
      <dgm:spPr/>
    </dgm:pt>
    <dgm:pt modelId="{15083669-D03E-42CA-98F7-F3FC724D7F74}" type="pres">
      <dgm:prSet presAssocID="{57900229-15BB-4869-AF23-2292B4497CEA}" presName="compNode" presStyleCnt="0"/>
      <dgm:spPr/>
    </dgm:pt>
    <dgm:pt modelId="{4D0A58B4-BAC7-49C4-A3E8-6DBFC8C00A34}" type="pres">
      <dgm:prSet presAssocID="{57900229-15BB-4869-AF23-2292B4497CEA}" presName="iconRect" presStyleLbl="node1" presStyleIdx="2" presStyleCnt="3" custLinFactNeighborY="-5724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4B0D6D6B-0034-4DB5-80D6-F1F92EAB7F2E}" type="pres">
      <dgm:prSet presAssocID="{57900229-15BB-4869-AF23-2292B4497CEA}" presName="iconSpace" presStyleCnt="0"/>
      <dgm:spPr/>
    </dgm:pt>
    <dgm:pt modelId="{225422B2-F95A-4258-B52D-6A0A18B466C7}" type="pres">
      <dgm:prSet presAssocID="{57900229-15BB-4869-AF23-2292B4497CEA}" presName="parTx" presStyleLbl="revTx" presStyleIdx="4" presStyleCnt="6" custLinFactY="-21587" custLinFactNeighborX="2763" custLinFactNeighborY="-100000">
        <dgm:presLayoutVars>
          <dgm:chMax val="0"/>
          <dgm:chPref val="0"/>
        </dgm:presLayoutVars>
      </dgm:prSet>
      <dgm:spPr/>
    </dgm:pt>
    <dgm:pt modelId="{3F38483E-0768-4B51-AA20-2B22D27B8EC2}" type="pres">
      <dgm:prSet presAssocID="{57900229-15BB-4869-AF23-2292B4497CEA}" presName="txSpace" presStyleCnt="0"/>
      <dgm:spPr/>
    </dgm:pt>
    <dgm:pt modelId="{66733E19-B229-48E0-845A-9827F2191E0B}" type="pres">
      <dgm:prSet presAssocID="{57900229-15BB-4869-AF23-2292B4497CEA}" presName="desTx" presStyleLbl="revTx" presStyleIdx="5" presStyleCnt="6" custScaleX="169422" custLinFactNeighborX="-626" custLinFactNeighborY="-18062">
        <dgm:presLayoutVars/>
      </dgm:prSet>
      <dgm:spPr/>
    </dgm:pt>
  </dgm:ptLst>
  <dgm:cxnLst>
    <dgm:cxn modelId="{AEE5BF02-3FB6-42C9-A67B-3BA1752C8228}" srcId="{EEC43BD9-F9AC-4A95-B1FE-BE4B9BB5D377}" destId="{7561D510-D2D5-4970-9EB6-54C8ABA29EA6}" srcOrd="3" destOrd="0" parTransId="{A2D3D94B-F8D9-4839-8C59-A9171F8E6D8E}" sibTransId="{C9278594-EEA8-45CB-A284-ADBB833BEF92}"/>
    <dgm:cxn modelId="{2F7D0509-B20C-864A-8439-B6C3DF58BA3D}" type="presOf" srcId="{5693ED8F-8F9B-4C04-9212-17696B23A5A1}" destId="{66733E19-B229-48E0-845A-9827F2191E0B}" srcOrd="0" destOrd="1" presId="urn:microsoft.com/office/officeart/2018/5/layout/CenteredIconLabelDescriptionList"/>
    <dgm:cxn modelId="{AED09D11-11AF-4994-A113-5FF10CCCAB53}" srcId="{57900229-15BB-4869-AF23-2292B4497CEA}" destId="{E654C5FB-E5AA-414C-9473-FCA62064D172}" srcOrd="0" destOrd="0" parTransId="{D949770F-E9EF-4439-91EE-5094EC4BBBB4}" sibTransId="{C6CAA00A-5863-4807-AE4A-47A3BD762AA9}"/>
    <dgm:cxn modelId="{5797B115-0018-41F4-BD17-67D11AD47E5F}" srcId="{418F852F-B08C-4AEB-B721-A176B5C4F34A}" destId="{EEC43BD9-F9AC-4A95-B1FE-BE4B9BB5D377}" srcOrd="1" destOrd="0" parTransId="{E1C4610D-B504-438C-97D9-87205AD75D35}" sibTransId="{C9E960E7-AD2A-4ECF-B5E5-529F1C9CB348}"/>
    <dgm:cxn modelId="{388C0E1E-95DD-40AD-9055-38DA1415A228}" srcId="{418F852F-B08C-4AEB-B721-A176B5C4F34A}" destId="{57900229-15BB-4869-AF23-2292B4497CEA}" srcOrd="2" destOrd="0" parTransId="{4D0B5D50-40B0-4490-BD43-81D2A9368FB9}" sibTransId="{5B8430EA-2736-44FA-812E-94489B6A2029}"/>
    <dgm:cxn modelId="{6723BF26-75B5-44D1-B5C4-EA75FE0A0A75}" srcId="{CF57F50B-281E-4BD8-B042-7D1D97052B55}" destId="{D6089837-49AF-488D-94AE-4EC7DB00772A}" srcOrd="2" destOrd="0" parTransId="{45BE822D-43A1-4E14-B25B-FF4AC3A1223F}" sibTransId="{8B97A052-578C-4221-8951-21940AE1C332}"/>
    <dgm:cxn modelId="{F84DCE31-460A-D844-B9B2-39D9DA1C8DB0}" type="presOf" srcId="{59C2D7B4-7D8E-4483-B109-F3A85CE7EF51}" destId="{3234F2CB-0EDD-4FA6-8A67-EDEDD60E13D4}" srcOrd="0" destOrd="0" presId="urn:microsoft.com/office/officeart/2018/5/layout/CenteredIconLabelDescriptionList"/>
    <dgm:cxn modelId="{86F8924E-3CAE-504B-AD30-2CA81650908C}" type="presOf" srcId="{CF57F50B-281E-4BD8-B042-7D1D97052B55}" destId="{63E05BD3-64B7-43F1-9EB3-61F52D4EE74B}" srcOrd="0" destOrd="0" presId="urn:microsoft.com/office/officeart/2018/5/layout/CenteredIconLabelDescriptionList"/>
    <dgm:cxn modelId="{E07BA752-5310-477C-925B-AEEE729A4ABA}" srcId="{57900229-15BB-4869-AF23-2292B4497CEA}" destId="{5693ED8F-8F9B-4C04-9212-17696B23A5A1}" srcOrd="1" destOrd="0" parTransId="{AE8B776A-B572-43D3-A122-1C8C838B5CBB}" sibTransId="{B6C4507A-2F95-4A41-8928-24A61BC4FA6A}"/>
    <dgm:cxn modelId="{AF7A5057-0CB0-1547-A983-7B0A824E6CA7}" type="presOf" srcId="{D6089837-49AF-488D-94AE-4EC7DB00772A}" destId="{790608D9-A043-4DBC-A0A6-EFD4F9BD25EC}" srcOrd="0" destOrd="2" presId="urn:microsoft.com/office/officeart/2018/5/layout/CenteredIconLabelDescriptionList"/>
    <dgm:cxn modelId="{4D74A759-8A7B-4766-B0DE-70AB10228A24}" srcId="{418F852F-B08C-4AEB-B721-A176B5C4F34A}" destId="{CF57F50B-281E-4BD8-B042-7D1D97052B55}" srcOrd="0" destOrd="0" parTransId="{9A8F6725-DC38-4A5A-825B-1A651C6F0451}" sibTransId="{0353C13B-9FB0-439E-84EA-21AEEE7D78D5}"/>
    <dgm:cxn modelId="{DFEB886A-2FCA-2248-97ED-C3F8877FC69B}" type="presOf" srcId="{78C6B6A4-C49D-4BB2-8F4C-24087B16B9BC}" destId="{790608D9-A043-4DBC-A0A6-EFD4F9BD25EC}" srcOrd="0" destOrd="1" presId="urn:microsoft.com/office/officeart/2018/5/layout/CenteredIconLabelDescriptionList"/>
    <dgm:cxn modelId="{25540976-7E16-4A03-B639-CC9232B094E3}" srcId="{EEC43BD9-F9AC-4A95-B1FE-BE4B9BB5D377}" destId="{36F2D5A7-6E42-4BDC-AAF0-03E6CB322693}" srcOrd="1" destOrd="0" parTransId="{3A855918-2F46-4A45-A5E4-46915C13119D}" sibTransId="{36E2BE8E-237C-4EC3-9AED-9283B55F2AF9}"/>
    <dgm:cxn modelId="{E7B8507F-F6C4-4883-837D-D9C37A2B7170}" srcId="{57900229-15BB-4869-AF23-2292B4497CEA}" destId="{79623641-0D36-496A-81A0-1C560FED8A67}" srcOrd="2" destOrd="0" parTransId="{3B640CB7-2285-4788-8AD2-C356509B987B}" sibTransId="{EC2E887F-568C-4115-8A06-5538B59FEC33}"/>
    <dgm:cxn modelId="{7CCF9C8A-B580-4C4C-830C-F87B1B9AAED3}" srcId="{CF57F50B-281E-4BD8-B042-7D1D97052B55}" destId="{78C6B6A4-C49D-4BB2-8F4C-24087B16B9BC}" srcOrd="1" destOrd="0" parTransId="{6ACD1782-C3FB-4AAA-816A-DF280220AD6A}" sibTransId="{AC3B5AE6-D245-49D0-85ED-EF75C6C6E292}"/>
    <dgm:cxn modelId="{3222A2A2-A9B6-7341-A9D2-CE1C846ED3D2}" type="presOf" srcId="{79623641-0D36-496A-81A0-1C560FED8A67}" destId="{66733E19-B229-48E0-845A-9827F2191E0B}" srcOrd="0" destOrd="2" presId="urn:microsoft.com/office/officeart/2018/5/layout/CenteredIconLabelDescriptionList"/>
    <dgm:cxn modelId="{561DAFA6-FD36-4E4F-A5D9-E4E0CDA6B56F}" type="presOf" srcId="{36F2D5A7-6E42-4BDC-AAF0-03E6CB322693}" destId="{3234F2CB-0EDD-4FA6-8A67-EDEDD60E13D4}" srcOrd="0" destOrd="1" presId="urn:microsoft.com/office/officeart/2018/5/layout/CenteredIconLabelDescriptionList"/>
    <dgm:cxn modelId="{EF377CC6-E5A8-0D4D-8D7E-373D84FB8EEA}" type="presOf" srcId="{52787FFE-1BFB-4874-8F40-ADD9673E00E6}" destId="{790608D9-A043-4DBC-A0A6-EFD4F9BD25EC}" srcOrd="0" destOrd="0" presId="urn:microsoft.com/office/officeart/2018/5/layout/CenteredIconLabelDescriptionList"/>
    <dgm:cxn modelId="{02A7CCC7-BED3-9344-88F2-EFC42F5B77A0}" type="presOf" srcId="{E654C5FB-E5AA-414C-9473-FCA62064D172}" destId="{66733E19-B229-48E0-845A-9827F2191E0B}" srcOrd="0" destOrd="0" presId="urn:microsoft.com/office/officeart/2018/5/layout/CenteredIconLabelDescriptionList"/>
    <dgm:cxn modelId="{0DD297CC-2DA8-B14C-9120-E2B3029CF813}" type="presOf" srcId="{7561D510-D2D5-4970-9EB6-54C8ABA29EA6}" destId="{3234F2CB-0EDD-4FA6-8A67-EDEDD60E13D4}" srcOrd="0" destOrd="3" presId="urn:microsoft.com/office/officeart/2018/5/layout/CenteredIconLabelDescriptionList"/>
    <dgm:cxn modelId="{011D8ECD-C5FE-4B92-BC83-02B023E86ADD}" srcId="{57900229-15BB-4869-AF23-2292B4497CEA}" destId="{6B0E8C45-C3E6-4660-9417-DD3100D0D41C}" srcOrd="4" destOrd="0" parTransId="{CEAA0477-1ADF-4F02-B619-B1C8E8528FC5}" sibTransId="{00CE2328-7A06-4401-BC62-2CD4FB7E62C5}"/>
    <dgm:cxn modelId="{31CD01CE-0B1B-4B71-A96F-D9702D86B6ED}" srcId="{EEC43BD9-F9AC-4A95-B1FE-BE4B9BB5D377}" destId="{59C2D7B4-7D8E-4483-B109-F3A85CE7EF51}" srcOrd="0" destOrd="0" parTransId="{439D8938-0AE9-4668-BEF6-2AB6A300AFE0}" sibTransId="{51E53235-CCDA-4E6D-AF20-A1CC6693E2B9}"/>
    <dgm:cxn modelId="{740FD2CF-47B1-6C4C-8016-2166BE165501}" type="presOf" srcId="{8CF552D2-5135-47A8-8AEE-77A3784C4B38}" destId="{3234F2CB-0EDD-4FA6-8A67-EDEDD60E13D4}" srcOrd="0" destOrd="2" presId="urn:microsoft.com/office/officeart/2018/5/layout/CenteredIconLabelDescriptionList"/>
    <dgm:cxn modelId="{5F53A8D1-20FA-174B-BF55-B2B6B82F4B4F}" type="presOf" srcId="{418F852F-B08C-4AEB-B721-A176B5C4F34A}" destId="{3876EBE0-C478-4A26-9945-AF5D6B8841CD}" srcOrd="0" destOrd="0" presId="urn:microsoft.com/office/officeart/2018/5/layout/CenteredIconLabelDescriptionList"/>
    <dgm:cxn modelId="{9A0BF4D8-C5F5-0842-B35A-CA30696D43B9}" type="presOf" srcId="{EEC43BD9-F9AC-4A95-B1FE-BE4B9BB5D377}" destId="{EC4CC127-5338-40BC-81DF-174EFC7BB249}" srcOrd="0" destOrd="0" presId="urn:microsoft.com/office/officeart/2018/5/layout/CenteredIconLabelDescriptionList"/>
    <dgm:cxn modelId="{70BCF0D9-70B7-482C-80FB-B794D0476B2B}" srcId="{57900229-15BB-4869-AF23-2292B4497CEA}" destId="{944EBD1E-9DD2-47E1-9113-060A3C9D43DB}" srcOrd="3" destOrd="0" parTransId="{F4E9E608-7EBB-410D-A562-21E0FD751AAC}" sibTransId="{24F907AF-C9BD-49B2-B823-8312B7CD316C}"/>
    <dgm:cxn modelId="{D4313DDD-19F2-534D-9628-42FDD637BC85}" type="presOf" srcId="{6B0E8C45-C3E6-4660-9417-DD3100D0D41C}" destId="{66733E19-B229-48E0-845A-9827F2191E0B}" srcOrd="0" destOrd="4" presId="urn:microsoft.com/office/officeart/2018/5/layout/CenteredIconLabelDescriptionList"/>
    <dgm:cxn modelId="{40D4A6EB-9FF7-8941-835F-478924E779F0}" type="presOf" srcId="{57900229-15BB-4869-AF23-2292B4497CEA}" destId="{225422B2-F95A-4258-B52D-6A0A18B466C7}" srcOrd="0" destOrd="0" presId="urn:microsoft.com/office/officeart/2018/5/layout/CenteredIconLabelDescriptionList"/>
    <dgm:cxn modelId="{6E0713F2-B17C-4A77-9E65-5D43CF08904B}" srcId="{EEC43BD9-F9AC-4A95-B1FE-BE4B9BB5D377}" destId="{8CF552D2-5135-47A8-8AEE-77A3784C4B38}" srcOrd="2" destOrd="0" parTransId="{0CD0D34E-D966-4E00-AD6E-CE6DB494CE5D}" sibTransId="{8FA0E9CB-B151-4156-AE8F-491049654A86}"/>
    <dgm:cxn modelId="{5E8671F3-5046-45B9-BB71-2C97B0ED45A4}" srcId="{CF57F50B-281E-4BD8-B042-7D1D97052B55}" destId="{52787FFE-1BFB-4874-8F40-ADD9673E00E6}" srcOrd="0" destOrd="0" parTransId="{9FA1303A-3D15-4860-AF43-86F25DAC7E49}" sibTransId="{97BA47DE-E721-4429-904F-C61AAB2204A0}"/>
    <dgm:cxn modelId="{984BD9F7-F98D-644C-9B6D-370EFF2897AD}" type="presOf" srcId="{944EBD1E-9DD2-47E1-9113-060A3C9D43DB}" destId="{66733E19-B229-48E0-845A-9827F2191E0B}" srcOrd="0" destOrd="3" presId="urn:microsoft.com/office/officeart/2018/5/layout/CenteredIconLabelDescriptionList"/>
    <dgm:cxn modelId="{F8433210-DD4E-6145-960B-22D02012A896}" type="presParOf" srcId="{3876EBE0-C478-4A26-9945-AF5D6B8841CD}" destId="{DDD56447-C81B-4DD0-B636-F5AF1D4B489F}" srcOrd="0" destOrd="0" presId="urn:microsoft.com/office/officeart/2018/5/layout/CenteredIconLabelDescriptionList"/>
    <dgm:cxn modelId="{29E6F38C-1FE6-C04F-BA2E-9E3899BA0788}" type="presParOf" srcId="{DDD56447-C81B-4DD0-B636-F5AF1D4B489F}" destId="{133F0AC3-0B9D-40E6-9518-47533D1F10F8}" srcOrd="0" destOrd="0" presId="urn:microsoft.com/office/officeart/2018/5/layout/CenteredIconLabelDescriptionList"/>
    <dgm:cxn modelId="{B8331FEE-F806-4B49-8ABD-607D34BE99A0}" type="presParOf" srcId="{DDD56447-C81B-4DD0-B636-F5AF1D4B489F}" destId="{C2D6B4BE-B282-48E9-BFDA-47087C013FE7}" srcOrd="1" destOrd="0" presId="urn:microsoft.com/office/officeart/2018/5/layout/CenteredIconLabelDescriptionList"/>
    <dgm:cxn modelId="{8E768C43-7084-4E4A-9377-6B92F69D1CF0}" type="presParOf" srcId="{DDD56447-C81B-4DD0-B636-F5AF1D4B489F}" destId="{63E05BD3-64B7-43F1-9EB3-61F52D4EE74B}" srcOrd="2" destOrd="0" presId="urn:microsoft.com/office/officeart/2018/5/layout/CenteredIconLabelDescriptionList"/>
    <dgm:cxn modelId="{6E02FAAA-0CC9-5941-AC0C-B06A8DED592E}" type="presParOf" srcId="{DDD56447-C81B-4DD0-B636-F5AF1D4B489F}" destId="{91754228-06C1-434F-BCBE-DD523ED3F5A7}" srcOrd="3" destOrd="0" presId="urn:microsoft.com/office/officeart/2018/5/layout/CenteredIconLabelDescriptionList"/>
    <dgm:cxn modelId="{3FB44A75-9EBC-9741-9606-E52370ED2B07}" type="presParOf" srcId="{DDD56447-C81B-4DD0-B636-F5AF1D4B489F}" destId="{790608D9-A043-4DBC-A0A6-EFD4F9BD25EC}" srcOrd="4" destOrd="0" presId="urn:microsoft.com/office/officeart/2018/5/layout/CenteredIconLabelDescriptionList"/>
    <dgm:cxn modelId="{E6E16FF5-1A4B-DB43-872E-D2B7AB71F3F8}" type="presParOf" srcId="{3876EBE0-C478-4A26-9945-AF5D6B8841CD}" destId="{FAFB0857-1901-4FB0-A363-9174FDCFD28C}" srcOrd="1" destOrd="0" presId="urn:microsoft.com/office/officeart/2018/5/layout/CenteredIconLabelDescriptionList"/>
    <dgm:cxn modelId="{403D359F-4479-3646-83ED-A796F384AB6D}" type="presParOf" srcId="{3876EBE0-C478-4A26-9945-AF5D6B8841CD}" destId="{2F3DD139-280D-4BE0-AF52-2CE1B336598F}" srcOrd="2" destOrd="0" presId="urn:microsoft.com/office/officeart/2018/5/layout/CenteredIconLabelDescriptionList"/>
    <dgm:cxn modelId="{5D9C75FE-004B-E144-9C75-9305652F66E3}" type="presParOf" srcId="{2F3DD139-280D-4BE0-AF52-2CE1B336598F}" destId="{711BEA46-1312-43B2-9ACC-BDB7CFBCD781}" srcOrd="0" destOrd="0" presId="urn:microsoft.com/office/officeart/2018/5/layout/CenteredIconLabelDescriptionList"/>
    <dgm:cxn modelId="{C3953A27-E2EA-3642-A3B1-18AA948DD2BF}" type="presParOf" srcId="{2F3DD139-280D-4BE0-AF52-2CE1B336598F}" destId="{3DADEE97-32B5-4A8A-8A3B-7BC8E8725FBF}" srcOrd="1" destOrd="0" presId="urn:microsoft.com/office/officeart/2018/5/layout/CenteredIconLabelDescriptionList"/>
    <dgm:cxn modelId="{275CAA9F-74EB-7743-BC59-E29B56824190}" type="presParOf" srcId="{2F3DD139-280D-4BE0-AF52-2CE1B336598F}" destId="{EC4CC127-5338-40BC-81DF-174EFC7BB249}" srcOrd="2" destOrd="0" presId="urn:microsoft.com/office/officeart/2018/5/layout/CenteredIconLabelDescriptionList"/>
    <dgm:cxn modelId="{FC86B290-1D91-364B-838A-1C9324A9584E}" type="presParOf" srcId="{2F3DD139-280D-4BE0-AF52-2CE1B336598F}" destId="{51E20405-6C92-45B7-B9B9-E3DCC0E09329}" srcOrd="3" destOrd="0" presId="urn:microsoft.com/office/officeart/2018/5/layout/CenteredIconLabelDescriptionList"/>
    <dgm:cxn modelId="{60B27458-E7A8-874C-821A-3577F0943236}" type="presParOf" srcId="{2F3DD139-280D-4BE0-AF52-2CE1B336598F}" destId="{3234F2CB-0EDD-4FA6-8A67-EDEDD60E13D4}" srcOrd="4" destOrd="0" presId="urn:microsoft.com/office/officeart/2018/5/layout/CenteredIconLabelDescriptionList"/>
    <dgm:cxn modelId="{287A3312-CB04-F042-A936-F95D4361726D}" type="presParOf" srcId="{3876EBE0-C478-4A26-9945-AF5D6B8841CD}" destId="{E5673921-7F3D-4706-BE44-04ADE206F2EB}" srcOrd="3" destOrd="0" presId="urn:microsoft.com/office/officeart/2018/5/layout/CenteredIconLabelDescriptionList"/>
    <dgm:cxn modelId="{10C2DC58-232E-664C-A04A-D1568FB3772F}" type="presParOf" srcId="{3876EBE0-C478-4A26-9945-AF5D6B8841CD}" destId="{15083669-D03E-42CA-98F7-F3FC724D7F74}" srcOrd="4" destOrd="0" presId="urn:microsoft.com/office/officeart/2018/5/layout/CenteredIconLabelDescriptionList"/>
    <dgm:cxn modelId="{1FB277C5-29E1-FB4F-9B08-93F5DC82BE51}" type="presParOf" srcId="{15083669-D03E-42CA-98F7-F3FC724D7F74}" destId="{4D0A58B4-BAC7-49C4-A3E8-6DBFC8C00A34}" srcOrd="0" destOrd="0" presId="urn:microsoft.com/office/officeart/2018/5/layout/CenteredIconLabelDescriptionList"/>
    <dgm:cxn modelId="{B8E54701-7078-7947-9082-3B566A4CE393}" type="presParOf" srcId="{15083669-D03E-42CA-98F7-F3FC724D7F74}" destId="{4B0D6D6B-0034-4DB5-80D6-F1F92EAB7F2E}" srcOrd="1" destOrd="0" presId="urn:microsoft.com/office/officeart/2018/5/layout/CenteredIconLabelDescriptionList"/>
    <dgm:cxn modelId="{F9B229E8-AF8A-2241-891B-EF38BDD8895B}" type="presParOf" srcId="{15083669-D03E-42CA-98F7-F3FC724D7F74}" destId="{225422B2-F95A-4258-B52D-6A0A18B466C7}" srcOrd="2" destOrd="0" presId="urn:microsoft.com/office/officeart/2018/5/layout/CenteredIconLabelDescriptionList"/>
    <dgm:cxn modelId="{8393C00E-D871-9C47-8D7B-9AF7EE5C10A4}" type="presParOf" srcId="{15083669-D03E-42CA-98F7-F3FC724D7F74}" destId="{3F38483E-0768-4B51-AA20-2B22D27B8EC2}" srcOrd="3" destOrd="0" presId="urn:microsoft.com/office/officeart/2018/5/layout/CenteredIconLabelDescriptionList"/>
    <dgm:cxn modelId="{A69D3759-1D91-E645-85E1-C96B0F3C45D3}" type="presParOf" srcId="{15083669-D03E-42CA-98F7-F3FC724D7F74}" destId="{66733E19-B229-48E0-845A-9827F2191E0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39A35E-2194-41B7-B49A-B4D779213432}" type="doc">
      <dgm:prSet loTypeId="urn:microsoft.com/office/officeart/2005/8/layout/matrix2" loCatId="matrix" qsTypeId="urn:microsoft.com/office/officeart/2005/8/quickstyle/simple1" qsCatId="simple" csTypeId="urn:microsoft.com/office/officeart/2005/8/colors/accent2_2" csCatId="accent2" phldr="1"/>
      <dgm:spPr/>
      <dgm:t>
        <a:bodyPr/>
        <a:lstStyle/>
        <a:p>
          <a:endParaRPr lang="en-US"/>
        </a:p>
      </dgm:t>
    </dgm:pt>
    <dgm:pt modelId="{F058854E-91E6-47D7-B4EE-E314FE225093}">
      <dgm:prSet/>
      <dgm:spPr>
        <a:solidFill>
          <a:schemeClr val="accent4">
            <a:lumMod val="75000"/>
          </a:schemeClr>
        </a:solidFill>
      </dgm:spPr>
      <dgm:t>
        <a:bodyPr/>
        <a:lstStyle/>
        <a:p>
          <a:pPr>
            <a:defRPr b="1"/>
          </a:pPr>
          <a:r>
            <a:rPr lang="en-NL" b="1" u="sng" dirty="0">
              <a:solidFill>
                <a:schemeClr val="bg1"/>
              </a:solidFill>
            </a:rPr>
            <a:t>Model-dependent </a:t>
          </a:r>
        </a:p>
        <a:p>
          <a:pPr>
            <a:defRPr b="1"/>
          </a:pPr>
          <a:r>
            <a:rPr lang="en-NL" b="1" i="0" u="none" dirty="0">
              <a:solidFill>
                <a:schemeClr val="bg1"/>
              </a:solidFill>
            </a:rPr>
            <a:t>D</a:t>
          </a:r>
          <a:r>
            <a:rPr lang="en-GB" b="0" i="0" dirty="0" err="1">
              <a:solidFill>
                <a:schemeClr val="bg1"/>
              </a:solidFill>
            </a:rPr>
            <a:t>esigned</a:t>
          </a:r>
          <a:r>
            <a:rPr lang="en-GB" b="0" i="0" dirty="0">
              <a:solidFill>
                <a:schemeClr val="bg1"/>
              </a:solidFill>
            </a:rPr>
            <a:t> for a particular type of model. </a:t>
          </a:r>
        </a:p>
        <a:p>
          <a:pPr>
            <a:defRPr b="1"/>
          </a:pPr>
          <a:r>
            <a:rPr lang="en-GB" b="0" i="0" dirty="0">
              <a:solidFill>
                <a:schemeClr val="bg1"/>
              </a:solidFill>
            </a:rPr>
            <a:t>They leverage the inner workings and characteristics of the model to explain its </a:t>
          </a:r>
          <a:r>
            <a:rPr lang="en-GB" b="0" i="0" dirty="0" err="1">
              <a:solidFill>
                <a:schemeClr val="bg1"/>
              </a:solidFill>
            </a:rPr>
            <a:t>behavior</a:t>
          </a:r>
          <a:endParaRPr lang="en-US" dirty="0">
            <a:solidFill>
              <a:schemeClr val="bg1"/>
            </a:solidFill>
          </a:endParaRPr>
        </a:p>
      </dgm:t>
    </dgm:pt>
    <dgm:pt modelId="{47B4A0F1-BA8A-4086-A50A-82130F0DD5D4}" type="parTrans" cxnId="{927128F2-A94C-461C-BD9D-8C51532AF541}">
      <dgm:prSet/>
      <dgm:spPr/>
      <dgm:t>
        <a:bodyPr/>
        <a:lstStyle/>
        <a:p>
          <a:endParaRPr lang="en-US"/>
        </a:p>
      </dgm:t>
    </dgm:pt>
    <dgm:pt modelId="{180ED572-F7A8-49CD-A236-4055BB48E4E5}" type="sibTrans" cxnId="{927128F2-A94C-461C-BD9D-8C51532AF541}">
      <dgm:prSet/>
      <dgm:spPr/>
      <dgm:t>
        <a:bodyPr/>
        <a:lstStyle/>
        <a:p>
          <a:endParaRPr lang="en-US"/>
        </a:p>
      </dgm:t>
    </dgm:pt>
    <dgm:pt modelId="{2E385616-1532-437B-8EF1-6D3548E0D714}">
      <dgm:prSet/>
      <dgm:spPr>
        <a:solidFill>
          <a:schemeClr val="accent4">
            <a:lumMod val="75000"/>
          </a:schemeClr>
        </a:solidFill>
      </dgm:spPr>
      <dgm:t>
        <a:bodyPr/>
        <a:lstStyle/>
        <a:p>
          <a:pPr>
            <a:defRPr b="1"/>
          </a:pPr>
          <a:r>
            <a:rPr lang="en-NL" b="1" u="sng" dirty="0">
              <a:solidFill>
                <a:schemeClr val="bg1"/>
              </a:solidFill>
            </a:rPr>
            <a:t>Model-agnostic</a:t>
          </a:r>
          <a:endParaRPr lang="en-NL" b="1" dirty="0">
            <a:solidFill>
              <a:schemeClr val="bg1"/>
            </a:solidFill>
          </a:endParaRPr>
        </a:p>
        <a:p>
          <a:pPr>
            <a:defRPr b="1"/>
          </a:pPr>
          <a:r>
            <a:rPr lang="en-GB" b="0" dirty="0">
              <a:solidFill>
                <a:schemeClr val="bg1"/>
              </a:solidFill>
            </a:rPr>
            <a:t>?</a:t>
          </a:r>
          <a:endParaRPr lang="en-US" dirty="0">
            <a:solidFill>
              <a:schemeClr val="bg1"/>
            </a:solidFill>
          </a:endParaRPr>
        </a:p>
      </dgm:t>
    </dgm:pt>
    <dgm:pt modelId="{644EE919-1602-4007-85DB-5B7578C36DF2}" type="sibTrans" cxnId="{3A5DA1EC-7684-417D-9FCF-D8F0EA7F28F7}">
      <dgm:prSet/>
      <dgm:spPr/>
      <dgm:t>
        <a:bodyPr/>
        <a:lstStyle/>
        <a:p>
          <a:endParaRPr lang="en-US"/>
        </a:p>
      </dgm:t>
    </dgm:pt>
    <dgm:pt modelId="{F79F889B-503B-4335-BAD9-432DB036BFA6}" type="parTrans" cxnId="{3A5DA1EC-7684-417D-9FCF-D8F0EA7F28F7}">
      <dgm:prSet/>
      <dgm:spPr/>
      <dgm:t>
        <a:bodyPr/>
        <a:lstStyle/>
        <a:p>
          <a:endParaRPr lang="en-US"/>
        </a:p>
      </dgm:t>
    </dgm:pt>
    <dgm:pt modelId="{0CE4E0D2-A70D-5747-A97C-ECBC1AF91275}" type="pres">
      <dgm:prSet presAssocID="{7939A35E-2194-41B7-B49A-B4D779213432}" presName="matrix" presStyleCnt="0">
        <dgm:presLayoutVars>
          <dgm:chMax val="1"/>
          <dgm:dir/>
          <dgm:resizeHandles val="exact"/>
        </dgm:presLayoutVars>
      </dgm:prSet>
      <dgm:spPr/>
    </dgm:pt>
    <dgm:pt modelId="{0E52B2DA-B33E-E241-B66D-CF62D1169625}" type="pres">
      <dgm:prSet presAssocID="{7939A35E-2194-41B7-B49A-B4D779213432}" presName="axisShape" presStyleLbl="bgShp" presStyleIdx="0" presStyleCnt="1"/>
      <dgm:spPr/>
    </dgm:pt>
    <dgm:pt modelId="{B0428417-A51E-5A42-B5AD-D953AD56352B}" type="pres">
      <dgm:prSet presAssocID="{7939A35E-2194-41B7-B49A-B4D779213432}" presName="rect1" presStyleLbl="node1" presStyleIdx="0" presStyleCnt="4" custScaleX="109849" custScaleY="105272">
        <dgm:presLayoutVars>
          <dgm:chMax val="0"/>
          <dgm:chPref val="0"/>
          <dgm:bulletEnabled val="1"/>
        </dgm:presLayoutVars>
      </dgm:prSet>
      <dgm:spPr/>
    </dgm:pt>
    <dgm:pt modelId="{E13EED26-1C1E-2B4C-B2CD-F281EC4D4F51}" type="pres">
      <dgm:prSet presAssocID="{7939A35E-2194-41B7-B49A-B4D779213432}" presName="rect2" presStyleLbl="node1" presStyleIdx="1" presStyleCnt="4" custScaleX="109849" custScaleY="105272">
        <dgm:presLayoutVars>
          <dgm:chMax val="0"/>
          <dgm:chPref val="0"/>
          <dgm:bulletEnabled val="1"/>
        </dgm:presLayoutVars>
      </dgm:prSet>
      <dgm:spPr/>
    </dgm:pt>
    <dgm:pt modelId="{547E8B03-A9CE-924F-A214-8E8AB100B31F}" type="pres">
      <dgm:prSet presAssocID="{7939A35E-2194-41B7-B49A-B4D779213432}" presName="rect3" presStyleLbl="node1" presStyleIdx="2" presStyleCnt="4" custScaleX="109849" custScaleY="105272">
        <dgm:presLayoutVars>
          <dgm:chMax val="0"/>
          <dgm:chPref val="0"/>
          <dgm:bulletEnabled val="1"/>
        </dgm:presLayoutVars>
      </dgm:prSet>
      <dgm:spPr/>
    </dgm:pt>
    <dgm:pt modelId="{5F58C0FB-854D-A248-B43A-5892BB8BD69E}" type="pres">
      <dgm:prSet presAssocID="{7939A35E-2194-41B7-B49A-B4D779213432}" presName="rect4" presStyleLbl="node1" presStyleIdx="3" presStyleCnt="4" custScaleX="109849" custScaleY="105272">
        <dgm:presLayoutVars>
          <dgm:chMax val="0"/>
          <dgm:chPref val="0"/>
          <dgm:bulletEnabled val="1"/>
        </dgm:presLayoutVars>
      </dgm:prSet>
      <dgm:spPr/>
    </dgm:pt>
  </dgm:ptLst>
  <dgm:cxnLst>
    <dgm:cxn modelId="{08F74140-68F5-F043-AB95-F34785CC6B3D}" type="presOf" srcId="{7939A35E-2194-41B7-B49A-B4D779213432}" destId="{0CE4E0D2-A70D-5747-A97C-ECBC1AF91275}" srcOrd="0" destOrd="0" presId="urn:microsoft.com/office/officeart/2005/8/layout/matrix2"/>
    <dgm:cxn modelId="{9DD25BC7-46F8-CA4F-9588-6672CC50D36E}" type="presOf" srcId="{F058854E-91E6-47D7-B4EE-E314FE225093}" destId="{B0428417-A51E-5A42-B5AD-D953AD56352B}" srcOrd="0" destOrd="0" presId="urn:microsoft.com/office/officeart/2005/8/layout/matrix2"/>
    <dgm:cxn modelId="{3A5DA1EC-7684-417D-9FCF-D8F0EA7F28F7}" srcId="{7939A35E-2194-41B7-B49A-B4D779213432}" destId="{2E385616-1532-437B-8EF1-6D3548E0D714}" srcOrd="1" destOrd="0" parTransId="{F79F889B-503B-4335-BAD9-432DB036BFA6}" sibTransId="{644EE919-1602-4007-85DB-5B7578C36DF2}"/>
    <dgm:cxn modelId="{927128F2-A94C-461C-BD9D-8C51532AF541}" srcId="{7939A35E-2194-41B7-B49A-B4D779213432}" destId="{F058854E-91E6-47D7-B4EE-E314FE225093}" srcOrd="0" destOrd="0" parTransId="{47B4A0F1-BA8A-4086-A50A-82130F0DD5D4}" sibTransId="{180ED572-F7A8-49CD-A236-4055BB48E4E5}"/>
    <dgm:cxn modelId="{3A6B20FE-8FCC-054E-AA38-28AF0E29CBB0}" type="presOf" srcId="{2E385616-1532-437B-8EF1-6D3548E0D714}" destId="{E13EED26-1C1E-2B4C-B2CD-F281EC4D4F51}" srcOrd="0" destOrd="0" presId="urn:microsoft.com/office/officeart/2005/8/layout/matrix2"/>
    <dgm:cxn modelId="{673F809A-6DE5-914F-8AFB-4D228F3B6453}" type="presParOf" srcId="{0CE4E0D2-A70D-5747-A97C-ECBC1AF91275}" destId="{0E52B2DA-B33E-E241-B66D-CF62D1169625}" srcOrd="0" destOrd="0" presId="urn:microsoft.com/office/officeart/2005/8/layout/matrix2"/>
    <dgm:cxn modelId="{8E46216A-3995-9840-A30B-81481A2ECCD3}" type="presParOf" srcId="{0CE4E0D2-A70D-5747-A97C-ECBC1AF91275}" destId="{B0428417-A51E-5A42-B5AD-D953AD56352B}" srcOrd="1" destOrd="0" presId="urn:microsoft.com/office/officeart/2005/8/layout/matrix2"/>
    <dgm:cxn modelId="{0D9FDC01-F98C-B046-BAC2-C695B02AE6B7}" type="presParOf" srcId="{0CE4E0D2-A70D-5747-A97C-ECBC1AF91275}" destId="{E13EED26-1C1E-2B4C-B2CD-F281EC4D4F51}" srcOrd="2" destOrd="0" presId="urn:microsoft.com/office/officeart/2005/8/layout/matrix2"/>
    <dgm:cxn modelId="{834B2420-7E40-614E-9324-AA49DAE7AB0E}" type="presParOf" srcId="{0CE4E0D2-A70D-5747-A97C-ECBC1AF91275}" destId="{547E8B03-A9CE-924F-A214-8E8AB100B31F}" srcOrd="3" destOrd="0" presId="urn:microsoft.com/office/officeart/2005/8/layout/matrix2"/>
    <dgm:cxn modelId="{FA426A49-7E6C-7C42-A7D8-4F0AA20D518C}" type="presParOf" srcId="{0CE4E0D2-A70D-5747-A97C-ECBC1AF91275}" destId="{5F58C0FB-854D-A248-B43A-5892BB8BD69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39A35E-2194-41B7-B49A-B4D779213432}" type="doc">
      <dgm:prSet loTypeId="urn:microsoft.com/office/officeart/2005/8/layout/matrix2" loCatId="matrix" qsTypeId="urn:microsoft.com/office/officeart/2005/8/quickstyle/simple1" qsCatId="simple" csTypeId="urn:microsoft.com/office/officeart/2005/8/colors/accent2_2" csCatId="accent2" phldr="1"/>
      <dgm:spPr/>
      <dgm:t>
        <a:bodyPr/>
        <a:lstStyle/>
        <a:p>
          <a:endParaRPr lang="en-US"/>
        </a:p>
      </dgm:t>
    </dgm:pt>
    <dgm:pt modelId="{F058854E-91E6-47D7-B4EE-E314FE225093}">
      <dgm:prSet/>
      <dgm:spPr>
        <a:solidFill>
          <a:schemeClr val="accent4">
            <a:lumMod val="75000"/>
          </a:schemeClr>
        </a:solidFill>
      </dgm:spPr>
      <dgm:t>
        <a:bodyPr/>
        <a:lstStyle/>
        <a:p>
          <a:pPr>
            <a:defRPr b="1"/>
          </a:pPr>
          <a:r>
            <a:rPr lang="en-NL" b="1" u="sng" dirty="0">
              <a:solidFill>
                <a:schemeClr val="bg1"/>
              </a:solidFill>
            </a:rPr>
            <a:t>Model-dependent </a:t>
          </a:r>
        </a:p>
        <a:p>
          <a:pPr>
            <a:defRPr b="1"/>
          </a:pPr>
          <a:r>
            <a:rPr lang="en-NL" b="1" i="0" u="none" dirty="0">
              <a:solidFill>
                <a:schemeClr val="bg1"/>
              </a:solidFill>
            </a:rPr>
            <a:t>D</a:t>
          </a:r>
          <a:r>
            <a:rPr lang="en-GB" b="0" i="0" dirty="0" err="1">
              <a:solidFill>
                <a:schemeClr val="bg1"/>
              </a:solidFill>
            </a:rPr>
            <a:t>esigned</a:t>
          </a:r>
          <a:r>
            <a:rPr lang="en-GB" b="0" i="0" dirty="0">
              <a:solidFill>
                <a:schemeClr val="bg1"/>
              </a:solidFill>
            </a:rPr>
            <a:t> for a particular type of model. </a:t>
          </a:r>
        </a:p>
        <a:p>
          <a:pPr>
            <a:defRPr b="1"/>
          </a:pPr>
          <a:r>
            <a:rPr lang="en-GB" b="0" i="0" dirty="0">
              <a:solidFill>
                <a:schemeClr val="bg1"/>
              </a:solidFill>
            </a:rPr>
            <a:t>They leverage the inner workings and characteristics of the model to explain its </a:t>
          </a:r>
          <a:r>
            <a:rPr lang="en-GB" b="0" i="0" dirty="0" err="1">
              <a:solidFill>
                <a:schemeClr val="bg1"/>
              </a:solidFill>
            </a:rPr>
            <a:t>behavior</a:t>
          </a:r>
          <a:endParaRPr lang="en-US" dirty="0">
            <a:solidFill>
              <a:schemeClr val="bg1"/>
            </a:solidFill>
          </a:endParaRPr>
        </a:p>
      </dgm:t>
    </dgm:pt>
    <dgm:pt modelId="{47B4A0F1-BA8A-4086-A50A-82130F0DD5D4}" type="parTrans" cxnId="{927128F2-A94C-461C-BD9D-8C51532AF541}">
      <dgm:prSet/>
      <dgm:spPr/>
      <dgm:t>
        <a:bodyPr/>
        <a:lstStyle/>
        <a:p>
          <a:endParaRPr lang="en-US"/>
        </a:p>
      </dgm:t>
    </dgm:pt>
    <dgm:pt modelId="{180ED572-F7A8-49CD-A236-4055BB48E4E5}" type="sibTrans" cxnId="{927128F2-A94C-461C-BD9D-8C51532AF541}">
      <dgm:prSet/>
      <dgm:spPr/>
      <dgm:t>
        <a:bodyPr/>
        <a:lstStyle/>
        <a:p>
          <a:endParaRPr lang="en-US"/>
        </a:p>
      </dgm:t>
    </dgm:pt>
    <dgm:pt modelId="{2E385616-1532-437B-8EF1-6D3548E0D714}">
      <dgm:prSet/>
      <dgm:spPr>
        <a:solidFill>
          <a:schemeClr val="accent4">
            <a:lumMod val="75000"/>
          </a:schemeClr>
        </a:solidFill>
      </dgm:spPr>
      <dgm:t>
        <a:bodyPr/>
        <a:lstStyle/>
        <a:p>
          <a:pPr>
            <a:defRPr b="1"/>
          </a:pPr>
          <a:r>
            <a:rPr lang="en-NL" b="1" u="sng" dirty="0">
              <a:solidFill>
                <a:schemeClr val="bg1"/>
              </a:solidFill>
            </a:rPr>
            <a:t>Model-agnostic</a:t>
          </a:r>
          <a:endParaRPr lang="en-NL" b="1" dirty="0">
            <a:solidFill>
              <a:schemeClr val="bg1"/>
            </a:solidFill>
          </a:endParaRPr>
        </a:p>
        <a:p>
          <a:pPr>
            <a:defRPr b="1"/>
          </a:pPr>
          <a:r>
            <a:rPr lang="en-GB" b="0" dirty="0">
              <a:solidFill>
                <a:schemeClr val="bg1"/>
              </a:solidFill>
            </a:rPr>
            <a:t>N</a:t>
          </a:r>
          <a:r>
            <a:rPr lang="en-GB" b="0" i="0" dirty="0">
              <a:solidFill>
                <a:schemeClr val="bg1"/>
              </a:solidFill>
            </a:rPr>
            <a:t>ot tied to a specific model type and can be applied to any machine learning model</a:t>
          </a:r>
          <a:endParaRPr lang="en-US" dirty="0">
            <a:solidFill>
              <a:schemeClr val="bg1"/>
            </a:solidFill>
          </a:endParaRPr>
        </a:p>
      </dgm:t>
    </dgm:pt>
    <dgm:pt modelId="{F79F889B-503B-4335-BAD9-432DB036BFA6}" type="parTrans" cxnId="{3A5DA1EC-7684-417D-9FCF-D8F0EA7F28F7}">
      <dgm:prSet/>
      <dgm:spPr/>
      <dgm:t>
        <a:bodyPr/>
        <a:lstStyle/>
        <a:p>
          <a:endParaRPr lang="en-US"/>
        </a:p>
      </dgm:t>
    </dgm:pt>
    <dgm:pt modelId="{644EE919-1602-4007-85DB-5B7578C36DF2}" type="sibTrans" cxnId="{3A5DA1EC-7684-417D-9FCF-D8F0EA7F28F7}">
      <dgm:prSet/>
      <dgm:spPr/>
      <dgm:t>
        <a:bodyPr/>
        <a:lstStyle/>
        <a:p>
          <a:endParaRPr lang="en-US"/>
        </a:p>
      </dgm:t>
    </dgm:pt>
    <dgm:pt modelId="{0CE4E0D2-A70D-5747-A97C-ECBC1AF91275}" type="pres">
      <dgm:prSet presAssocID="{7939A35E-2194-41B7-B49A-B4D779213432}" presName="matrix" presStyleCnt="0">
        <dgm:presLayoutVars>
          <dgm:chMax val="1"/>
          <dgm:dir/>
          <dgm:resizeHandles val="exact"/>
        </dgm:presLayoutVars>
      </dgm:prSet>
      <dgm:spPr/>
    </dgm:pt>
    <dgm:pt modelId="{0E52B2DA-B33E-E241-B66D-CF62D1169625}" type="pres">
      <dgm:prSet presAssocID="{7939A35E-2194-41B7-B49A-B4D779213432}" presName="axisShape" presStyleLbl="bgShp" presStyleIdx="0" presStyleCnt="1"/>
      <dgm:spPr/>
    </dgm:pt>
    <dgm:pt modelId="{B0428417-A51E-5A42-B5AD-D953AD56352B}" type="pres">
      <dgm:prSet presAssocID="{7939A35E-2194-41B7-B49A-B4D779213432}" presName="rect1" presStyleLbl="node1" presStyleIdx="0" presStyleCnt="4" custScaleX="109849" custScaleY="105272">
        <dgm:presLayoutVars>
          <dgm:chMax val="0"/>
          <dgm:chPref val="0"/>
          <dgm:bulletEnabled val="1"/>
        </dgm:presLayoutVars>
      </dgm:prSet>
      <dgm:spPr/>
    </dgm:pt>
    <dgm:pt modelId="{E13EED26-1C1E-2B4C-B2CD-F281EC4D4F51}" type="pres">
      <dgm:prSet presAssocID="{7939A35E-2194-41B7-B49A-B4D779213432}" presName="rect2" presStyleLbl="node1" presStyleIdx="1" presStyleCnt="4" custScaleX="109849" custScaleY="105272">
        <dgm:presLayoutVars>
          <dgm:chMax val="0"/>
          <dgm:chPref val="0"/>
          <dgm:bulletEnabled val="1"/>
        </dgm:presLayoutVars>
      </dgm:prSet>
      <dgm:spPr/>
    </dgm:pt>
    <dgm:pt modelId="{547E8B03-A9CE-924F-A214-8E8AB100B31F}" type="pres">
      <dgm:prSet presAssocID="{7939A35E-2194-41B7-B49A-B4D779213432}" presName="rect3" presStyleLbl="node1" presStyleIdx="2" presStyleCnt="4" custScaleX="109849" custScaleY="105272">
        <dgm:presLayoutVars>
          <dgm:chMax val="0"/>
          <dgm:chPref val="0"/>
          <dgm:bulletEnabled val="1"/>
        </dgm:presLayoutVars>
      </dgm:prSet>
      <dgm:spPr/>
    </dgm:pt>
    <dgm:pt modelId="{5F58C0FB-854D-A248-B43A-5892BB8BD69E}" type="pres">
      <dgm:prSet presAssocID="{7939A35E-2194-41B7-B49A-B4D779213432}" presName="rect4" presStyleLbl="node1" presStyleIdx="3" presStyleCnt="4" custScaleX="109849" custScaleY="105272">
        <dgm:presLayoutVars>
          <dgm:chMax val="0"/>
          <dgm:chPref val="0"/>
          <dgm:bulletEnabled val="1"/>
        </dgm:presLayoutVars>
      </dgm:prSet>
      <dgm:spPr/>
    </dgm:pt>
  </dgm:ptLst>
  <dgm:cxnLst>
    <dgm:cxn modelId="{08F74140-68F5-F043-AB95-F34785CC6B3D}" type="presOf" srcId="{7939A35E-2194-41B7-B49A-B4D779213432}" destId="{0CE4E0D2-A70D-5747-A97C-ECBC1AF91275}" srcOrd="0" destOrd="0" presId="urn:microsoft.com/office/officeart/2005/8/layout/matrix2"/>
    <dgm:cxn modelId="{9DD25BC7-46F8-CA4F-9588-6672CC50D36E}" type="presOf" srcId="{F058854E-91E6-47D7-B4EE-E314FE225093}" destId="{B0428417-A51E-5A42-B5AD-D953AD56352B}" srcOrd="0" destOrd="0" presId="urn:microsoft.com/office/officeart/2005/8/layout/matrix2"/>
    <dgm:cxn modelId="{3A5DA1EC-7684-417D-9FCF-D8F0EA7F28F7}" srcId="{7939A35E-2194-41B7-B49A-B4D779213432}" destId="{2E385616-1532-437B-8EF1-6D3548E0D714}" srcOrd="1" destOrd="0" parTransId="{F79F889B-503B-4335-BAD9-432DB036BFA6}" sibTransId="{644EE919-1602-4007-85DB-5B7578C36DF2}"/>
    <dgm:cxn modelId="{927128F2-A94C-461C-BD9D-8C51532AF541}" srcId="{7939A35E-2194-41B7-B49A-B4D779213432}" destId="{F058854E-91E6-47D7-B4EE-E314FE225093}" srcOrd="0" destOrd="0" parTransId="{47B4A0F1-BA8A-4086-A50A-82130F0DD5D4}" sibTransId="{180ED572-F7A8-49CD-A236-4055BB48E4E5}"/>
    <dgm:cxn modelId="{3A6B20FE-8FCC-054E-AA38-28AF0E29CBB0}" type="presOf" srcId="{2E385616-1532-437B-8EF1-6D3548E0D714}" destId="{E13EED26-1C1E-2B4C-B2CD-F281EC4D4F51}" srcOrd="0" destOrd="0" presId="urn:microsoft.com/office/officeart/2005/8/layout/matrix2"/>
    <dgm:cxn modelId="{673F809A-6DE5-914F-8AFB-4D228F3B6453}" type="presParOf" srcId="{0CE4E0D2-A70D-5747-A97C-ECBC1AF91275}" destId="{0E52B2DA-B33E-E241-B66D-CF62D1169625}" srcOrd="0" destOrd="0" presId="urn:microsoft.com/office/officeart/2005/8/layout/matrix2"/>
    <dgm:cxn modelId="{8E46216A-3995-9840-A30B-81481A2ECCD3}" type="presParOf" srcId="{0CE4E0D2-A70D-5747-A97C-ECBC1AF91275}" destId="{B0428417-A51E-5A42-B5AD-D953AD56352B}" srcOrd="1" destOrd="0" presId="urn:microsoft.com/office/officeart/2005/8/layout/matrix2"/>
    <dgm:cxn modelId="{0D9FDC01-F98C-B046-BAC2-C695B02AE6B7}" type="presParOf" srcId="{0CE4E0D2-A70D-5747-A97C-ECBC1AF91275}" destId="{E13EED26-1C1E-2B4C-B2CD-F281EC4D4F51}" srcOrd="2" destOrd="0" presId="urn:microsoft.com/office/officeart/2005/8/layout/matrix2"/>
    <dgm:cxn modelId="{834B2420-7E40-614E-9324-AA49DAE7AB0E}" type="presParOf" srcId="{0CE4E0D2-A70D-5747-A97C-ECBC1AF91275}" destId="{547E8B03-A9CE-924F-A214-8E8AB100B31F}" srcOrd="3" destOrd="0" presId="urn:microsoft.com/office/officeart/2005/8/layout/matrix2"/>
    <dgm:cxn modelId="{FA426A49-7E6C-7C42-A7D8-4F0AA20D518C}" type="presParOf" srcId="{0CE4E0D2-A70D-5747-A97C-ECBC1AF91275}" destId="{5F58C0FB-854D-A248-B43A-5892BB8BD69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39A35E-2194-41B7-B49A-B4D779213432}" type="doc">
      <dgm:prSet loTypeId="urn:microsoft.com/office/officeart/2005/8/layout/matrix2" loCatId="matrix" qsTypeId="urn:microsoft.com/office/officeart/2005/8/quickstyle/simple1" qsCatId="simple" csTypeId="urn:microsoft.com/office/officeart/2005/8/colors/accent2_2" csCatId="accent2" phldr="1"/>
      <dgm:spPr/>
      <dgm:t>
        <a:bodyPr/>
        <a:lstStyle/>
        <a:p>
          <a:endParaRPr lang="en-US"/>
        </a:p>
      </dgm:t>
    </dgm:pt>
    <dgm:pt modelId="{F058854E-91E6-47D7-B4EE-E314FE225093}">
      <dgm:prSet/>
      <dgm:spPr>
        <a:solidFill>
          <a:schemeClr val="accent4">
            <a:lumMod val="75000"/>
          </a:schemeClr>
        </a:solidFill>
      </dgm:spPr>
      <dgm:t>
        <a:bodyPr/>
        <a:lstStyle/>
        <a:p>
          <a:pPr>
            <a:defRPr b="1"/>
          </a:pPr>
          <a:r>
            <a:rPr lang="en-NL" b="1" u="sng" dirty="0">
              <a:solidFill>
                <a:schemeClr val="bg1"/>
              </a:solidFill>
            </a:rPr>
            <a:t>Model-dependent </a:t>
          </a:r>
        </a:p>
        <a:p>
          <a:pPr>
            <a:defRPr b="1"/>
          </a:pPr>
          <a:r>
            <a:rPr lang="en-NL" b="1" i="0" u="none" dirty="0">
              <a:solidFill>
                <a:schemeClr val="bg1"/>
              </a:solidFill>
            </a:rPr>
            <a:t>D</a:t>
          </a:r>
          <a:r>
            <a:rPr lang="en-GB" b="0" i="0" dirty="0" err="1">
              <a:solidFill>
                <a:schemeClr val="bg1"/>
              </a:solidFill>
            </a:rPr>
            <a:t>esigned</a:t>
          </a:r>
          <a:r>
            <a:rPr lang="en-GB" b="0" i="0" dirty="0">
              <a:solidFill>
                <a:schemeClr val="bg1"/>
              </a:solidFill>
            </a:rPr>
            <a:t> for a particular type of model. </a:t>
          </a:r>
        </a:p>
        <a:p>
          <a:pPr>
            <a:defRPr b="1"/>
          </a:pPr>
          <a:r>
            <a:rPr lang="en-GB" b="0" i="0" dirty="0">
              <a:solidFill>
                <a:schemeClr val="bg1"/>
              </a:solidFill>
            </a:rPr>
            <a:t>They leverage the inner workings and characteristics of the model to explain its </a:t>
          </a:r>
          <a:r>
            <a:rPr lang="en-GB" b="0" i="0" dirty="0" err="1">
              <a:solidFill>
                <a:schemeClr val="bg1"/>
              </a:solidFill>
            </a:rPr>
            <a:t>behavior</a:t>
          </a:r>
          <a:endParaRPr lang="en-US" dirty="0">
            <a:solidFill>
              <a:schemeClr val="bg1"/>
            </a:solidFill>
          </a:endParaRPr>
        </a:p>
      </dgm:t>
    </dgm:pt>
    <dgm:pt modelId="{47B4A0F1-BA8A-4086-A50A-82130F0DD5D4}" type="parTrans" cxnId="{927128F2-A94C-461C-BD9D-8C51532AF541}">
      <dgm:prSet/>
      <dgm:spPr/>
      <dgm:t>
        <a:bodyPr/>
        <a:lstStyle/>
        <a:p>
          <a:endParaRPr lang="en-US"/>
        </a:p>
      </dgm:t>
    </dgm:pt>
    <dgm:pt modelId="{180ED572-F7A8-49CD-A236-4055BB48E4E5}" type="sibTrans" cxnId="{927128F2-A94C-461C-BD9D-8C51532AF541}">
      <dgm:prSet/>
      <dgm:spPr/>
      <dgm:t>
        <a:bodyPr/>
        <a:lstStyle/>
        <a:p>
          <a:endParaRPr lang="en-US"/>
        </a:p>
      </dgm:t>
    </dgm:pt>
    <dgm:pt modelId="{2E385616-1532-437B-8EF1-6D3548E0D714}">
      <dgm:prSet/>
      <dgm:spPr>
        <a:solidFill>
          <a:schemeClr val="accent4">
            <a:lumMod val="75000"/>
          </a:schemeClr>
        </a:solidFill>
      </dgm:spPr>
      <dgm:t>
        <a:bodyPr/>
        <a:lstStyle/>
        <a:p>
          <a:pPr>
            <a:defRPr b="1"/>
          </a:pPr>
          <a:r>
            <a:rPr lang="en-NL" b="1" u="sng" dirty="0">
              <a:solidFill>
                <a:schemeClr val="bg1"/>
              </a:solidFill>
            </a:rPr>
            <a:t>Model-agnostic</a:t>
          </a:r>
          <a:endParaRPr lang="en-NL" b="1" dirty="0">
            <a:solidFill>
              <a:schemeClr val="bg1"/>
            </a:solidFill>
          </a:endParaRPr>
        </a:p>
        <a:p>
          <a:pPr>
            <a:defRPr b="1"/>
          </a:pPr>
          <a:r>
            <a:rPr lang="en-GB" b="0" dirty="0">
              <a:solidFill>
                <a:schemeClr val="bg1"/>
              </a:solidFill>
            </a:rPr>
            <a:t>N</a:t>
          </a:r>
          <a:r>
            <a:rPr lang="en-GB" b="0" i="0" dirty="0">
              <a:solidFill>
                <a:schemeClr val="bg1"/>
              </a:solidFill>
            </a:rPr>
            <a:t>ot tied to a specific model type and can be applied to any machine learning model</a:t>
          </a:r>
          <a:endParaRPr lang="en-US" dirty="0">
            <a:solidFill>
              <a:schemeClr val="bg1"/>
            </a:solidFill>
          </a:endParaRPr>
        </a:p>
      </dgm:t>
    </dgm:pt>
    <dgm:pt modelId="{F79F889B-503B-4335-BAD9-432DB036BFA6}" type="parTrans" cxnId="{3A5DA1EC-7684-417D-9FCF-D8F0EA7F28F7}">
      <dgm:prSet/>
      <dgm:spPr/>
      <dgm:t>
        <a:bodyPr/>
        <a:lstStyle/>
        <a:p>
          <a:endParaRPr lang="en-US"/>
        </a:p>
      </dgm:t>
    </dgm:pt>
    <dgm:pt modelId="{644EE919-1602-4007-85DB-5B7578C36DF2}" type="sibTrans" cxnId="{3A5DA1EC-7684-417D-9FCF-D8F0EA7F28F7}">
      <dgm:prSet/>
      <dgm:spPr/>
      <dgm:t>
        <a:bodyPr/>
        <a:lstStyle/>
        <a:p>
          <a:endParaRPr lang="en-US"/>
        </a:p>
      </dgm:t>
    </dgm:pt>
    <dgm:pt modelId="{BEADA3F7-C33A-4019-8114-9217703F4B55}">
      <dgm:prSet/>
      <dgm:spPr>
        <a:solidFill>
          <a:schemeClr val="accent4">
            <a:lumMod val="75000"/>
          </a:schemeClr>
        </a:solidFill>
      </dgm:spPr>
      <dgm:t>
        <a:bodyPr/>
        <a:lstStyle/>
        <a:p>
          <a:pPr>
            <a:defRPr b="1"/>
          </a:pPr>
          <a:r>
            <a:rPr lang="en-GB" b="1" u="sng" dirty="0">
              <a:solidFill>
                <a:schemeClr val="bg1"/>
              </a:solidFill>
            </a:rPr>
            <a:t>Global</a:t>
          </a:r>
          <a:r>
            <a:rPr lang="en-GB" b="1" i="0" u="sng" dirty="0">
              <a:solidFill>
                <a:schemeClr val="bg1"/>
              </a:solidFill>
            </a:rPr>
            <a:t> interpretability</a:t>
          </a:r>
        </a:p>
        <a:p>
          <a:pPr>
            <a:defRPr b="1"/>
          </a:pPr>
          <a:r>
            <a:rPr lang="en-GB" b="1" i="0" dirty="0">
              <a:solidFill>
                <a:schemeClr val="bg1"/>
              </a:solidFill>
            </a:rPr>
            <a:t> </a:t>
          </a:r>
          <a:r>
            <a:rPr lang="en-GB" b="0" i="0" dirty="0">
              <a:solidFill>
                <a:schemeClr val="bg1"/>
              </a:solidFill>
            </a:rPr>
            <a:t>Understanding the overall </a:t>
          </a:r>
          <a:r>
            <a:rPr lang="en-GB" b="0" i="0" dirty="0" err="1">
              <a:solidFill>
                <a:schemeClr val="bg1"/>
              </a:solidFill>
            </a:rPr>
            <a:t>behavior</a:t>
          </a:r>
          <a:r>
            <a:rPr lang="en-GB" b="0" i="0" dirty="0">
              <a:solidFill>
                <a:schemeClr val="bg1"/>
              </a:solidFill>
            </a:rPr>
            <a:t> of a model across its entire input space. </a:t>
          </a:r>
          <a:r>
            <a:rPr lang="en-GB" dirty="0">
              <a:solidFill>
                <a:schemeClr val="bg1"/>
              </a:solidFill>
            </a:rPr>
            <a:t>H</a:t>
          </a:r>
          <a:r>
            <a:rPr lang="en-GB" b="0" i="0" dirty="0">
              <a:solidFill>
                <a:schemeClr val="bg1"/>
              </a:solidFill>
            </a:rPr>
            <a:t>olistic view of the model's decision-making process and its underlying logic</a:t>
          </a:r>
          <a:endParaRPr lang="en-US" dirty="0">
            <a:solidFill>
              <a:schemeClr val="bg1"/>
            </a:solidFill>
          </a:endParaRPr>
        </a:p>
      </dgm:t>
    </dgm:pt>
    <dgm:pt modelId="{91737C3A-9C83-4E96-97B6-22FFB371A0BC}" type="parTrans" cxnId="{396B3484-5042-471C-A67E-39763F1A64E7}">
      <dgm:prSet/>
      <dgm:spPr/>
      <dgm:t>
        <a:bodyPr/>
        <a:lstStyle/>
        <a:p>
          <a:endParaRPr lang="en-US"/>
        </a:p>
      </dgm:t>
    </dgm:pt>
    <dgm:pt modelId="{0F184213-7EF1-45D6-8671-CAE5DDAD2A68}" type="sibTrans" cxnId="{396B3484-5042-471C-A67E-39763F1A64E7}">
      <dgm:prSet/>
      <dgm:spPr/>
      <dgm:t>
        <a:bodyPr/>
        <a:lstStyle/>
        <a:p>
          <a:endParaRPr lang="en-US"/>
        </a:p>
      </dgm:t>
    </dgm:pt>
    <dgm:pt modelId="{2A6EA57D-DF5B-4912-99CB-85BC577F4CB2}">
      <dgm:prSet/>
      <dgm:spPr>
        <a:solidFill>
          <a:schemeClr val="accent4">
            <a:lumMod val="75000"/>
          </a:schemeClr>
        </a:solidFill>
      </dgm:spPr>
      <dgm:t>
        <a:bodyPr/>
        <a:lstStyle/>
        <a:p>
          <a:pPr>
            <a:defRPr b="1"/>
          </a:pPr>
          <a:r>
            <a:rPr lang="en-GB" b="1" u="sng" dirty="0">
              <a:solidFill>
                <a:schemeClr val="bg1"/>
              </a:solidFill>
            </a:rPr>
            <a:t>Local </a:t>
          </a:r>
          <a:r>
            <a:rPr lang="en-GB" b="1" i="0" u="sng" dirty="0">
              <a:solidFill>
                <a:schemeClr val="bg1"/>
              </a:solidFill>
            </a:rPr>
            <a:t>interpretability</a:t>
          </a:r>
        </a:p>
        <a:p>
          <a:pPr>
            <a:defRPr b="1"/>
          </a:pPr>
          <a:r>
            <a:rPr lang="en-GB" b="1" i="0" dirty="0">
              <a:solidFill>
                <a:schemeClr val="bg1"/>
              </a:solidFill>
            </a:rPr>
            <a:t> </a:t>
          </a:r>
          <a:r>
            <a:rPr lang="en-GB" dirty="0">
              <a:solidFill>
                <a:schemeClr val="bg1"/>
              </a:solidFill>
            </a:rPr>
            <a:t>?</a:t>
          </a:r>
          <a:endParaRPr lang="en-US" dirty="0">
            <a:solidFill>
              <a:schemeClr val="bg1"/>
            </a:solidFill>
          </a:endParaRPr>
        </a:p>
      </dgm:t>
    </dgm:pt>
    <dgm:pt modelId="{8281C61E-8E58-402C-8FCC-04F2BF04644A}" type="parTrans" cxnId="{DD74C6FA-72AB-4D44-8A69-A8DC78DDF929}">
      <dgm:prSet/>
      <dgm:spPr/>
      <dgm:t>
        <a:bodyPr/>
        <a:lstStyle/>
        <a:p>
          <a:endParaRPr lang="en-US"/>
        </a:p>
      </dgm:t>
    </dgm:pt>
    <dgm:pt modelId="{4015384F-0FEF-4B21-B9DB-CEB7276290E5}" type="sibTrans" cxnId="{DD74C6FA-72AB-4D44-8A69-A8DC78DDF929}">
      <dgm:prSet/>
      <dgm:spPr/>
      <dgm:t>
        <a:bodyPr/>
        <a:lstStyle/>
        <a:p>
          <a:endParaRPr lang="en-US"/>
        </a:p>
      </dgm:t>
    </dgm:pt>
    <dgm:pt modelId="{0CE4E0D2-A70D-5747-A97C-ECBC1AF91275}" type="pres">
      <dgm:prSet presAssocID="{7939A35E-2194-41B7-B49A-B4D779213432}" presName="matrix" presStyleCnt="0">
        <dgm:presLayoutVars>
          <dgm:chMax val="1"/>
          <dgm:dir/>
          <dgm:resizeHandles val="exact"/>
        </dgm:presLayoutVars>
      </dgm:prSet>
      <dgm:spPr/>
    </dgm:pt>
    <dgm:pt modelId="{0E52B2DA-B33E-E241-B66D-CF62D1169625}" type="pres">
      <dgm:prSet presAssocID="{7939A35E-2194-41B7-B49A-B4D779213432}" presName="axisShape" presStyleLbl="bgShp" presStyleIdx="0" presStyleCnt="1"/>
      <dgm:spPr/>
    </dgm:pt>
    <dgm:pt modelId="{B0428417-A51E-5A42-B5AD-D953AD56352B}" type="pres">
      <dgm:prSet presAssocID="{7939A35E-2194-41B7-B49A-B4D779213432}" presName="rect1" presStyleLbl="node1" presStyleIdx="0" presStyleCnt="4" custScaleX="109849" custScaleY="105272">
        <dgm:presLayoutVars>
          <dgm:chMax val="0"/>
          <dgm:chPref val="0"/>
          <dgm:bulletEnabled val="1"/>
        </dgm:presLayoutVars>
      </dgm:prSet>
      <dgm:spPr/>
    </dgm:pt>
    <dgm:pt modelId="{E13EED26-1C1E-2B4C-B2CD-F281EC4D4F51}" type="pres">
      <dgm:prSet presAssocID="{7939A35E-2194-41B7-B49A-B4D779213432}" presName="rect2" presStyleLbl="node1" presStyleIdx="1" presStyleCnt="4" custScaleX="109849" custScaleY="105272">
        <dgm:presLayoutVars>
          <dgm:chMax val="0"/>
          <dgm:chPref val="0"/>
          <dgm:bulletEnabled val="1"/>
        </dgm:presLayoutVars>
      </dgm:prSet>
      <dgm:spPr/>
    </dgm:pt>
    <dgm:pt modelId="{547E8B03-A9CE-924F-A214-8E8AB100B31F}" type="pres">
      <dgm:prSet presAssocID="{7939A35E-2194-41B7-B49A-B4D779213432}" presName="rect3" presStyleLbl="node1" presStyleIdx="2" presStyleCnt="4" custScaleX="109849" custScaleY="105272">
        <dgm:presLayoutVars>
          <dgm:chMax val="0"/>
          <dgm:chPref val="0"/>
          <dgm:bulletEnabled val="1"/>
        </dgm:presLayoutVars>
      </dgm:prSet>
      <dgm:spPr/>
    </dgm:pt>
    <dgm:pt modelId="{5F58C0FB-854D-A248-B43A-5892BB8BD69E}" type="pres">
      <dgm:prSet presAssocID="{7939A35E-2194-41B7-B49A-B4D779213432}" presName="rect4" presStyleLbl="node1" presStyleIdx="3" presStyleCnt="4" custScaleX="109849" custScaleY="105272">
        <dgm:presLayoutVars>
          <dgm:chMax val="0"/>
          <dgm:chPref val="0"/>
          <dgm:bulletEnabled val="1"/>
        </dgm:presLayoutVars>
      </dgm:prSet>
      <dgm:spPr/>
    </dgm:pt>
  </dgm:ptLst>
  <dgm:cxnLst>
    <dgm:cxn modelId="{2EFA7A20-E2C9-4041-886D-83D48814464D}" type="presOf" srcId="{BEADA3F7-C33A-4019-8114-9217703F4B55}" destId="{547E8B03-A9CE-924F-A214-8E8AB100B31F}" srcOrd="0" destOrd="0" presId="urn:microsoft.com/office/officeart/2005/8/layout/matrix2"/>
    <dgm:cxn modelId="{08F74140-68F5-F043-AB95-F34785CC6B3D}" type="presOf" srcId="{7939A35E-2194-41B7-B49A-B4D779213432}" destId="{0CE4E0D2-A70D-5747-A97C-ECBC1AF91275}" srcOrd="0" destOrd="0" presId="urn:microsoft.com/office/officeart/2005/8/layout/matrix2"/>
    <dgm:cxn modelId="{396B3484-5042-471C-A67E-39763F1A64E7}" srcId="{7939A35E-2194-41B7-B49A-B4D779213432}" destId="{BEADA3F7-C33A-4019-8114-9217703F4B55}" srcOrd="2" destOrd="0" parTransId="{91737C3A-9C83-4E96-97B6-22FFB371A0BC}" sibTransId="{0F184213-7EF1-45D6-8671-CAE5DDAD2A68}"/>
    <dgm:cxn modelId="{9DD25BC7-46F8-CA4F-9588-6672CC50D36E}" type="presOf" srcId="{F058854E-91E6-47D7-B4EE-E314FE225093}" destId="{B0428417-A51E-5A42-B5AD-D953AD56352B}" srcOrd="0" destOrd="0" presId="urn:microsoft.com/office/officeart/2005/8/layout/matrix2"/>
    <dgm:cxn modelId="{3A5DA1EC-7684-417D-9FCF-D8F0EA7F28F7}" srcId="{7939A35E-2194-41B7-B49A-B4D779213432}" destId="{2E385616-1532-437B-8EF1-6D3548E0D714}" srcOrd="1" destOrd="0" parTransId="{F79F889B-503B-4335-BAD9-432DB036BFA6}" sibTransId="{644EE919-1602-4007-85DB-5B7578C36DF2}"/>
    <dgm:cxn modelId="{927128F2-A94C-461C-BD9D-8C51532AF541}" srcId="{7939A35E-2194-41B7-B49A-B4D779213432}" destId="{F058854E-91E6-47D7-B4EE-E314FE225093}" srcOrd="0" destOrd="0" parTransId="{47B4A0F1-BA8A-4086-A50A-82130F0DD5D4}" sibTransId="{180ED572-F7A8-49CD-A236-4055BB48E4E5}"/>
    <dgm:cxn modelId="{DD74C6FA-72AB-4D44-8A69-A8DC78DDF929}" srcId="{7939A35E-2194-41B7-B49A-B4D779213432}" destId="{2A6EA57D-DF5B-4912-99CB-85BC577F4CB2}" srcOrd="3" destOrd="0" parTransId="{8281C61E-8E58-402C-8FCC-04F2BF04644A}" sibTransId="{4015384F-0FEF-4B21-B9DB-CEB7276290E5}"/>
    <dgm:cxn modelId="{92B81FFC-9062-E945-8C1B-1B7E0310FBDA}" type="presOf" srcId="{2A6EA57D-DF5B-4912-99CB-85BC577F4CB2}" destId="{5F58C0FB-854D-A248-B43A-5892BB8BD69E}" srcOrd="0" destOrd="0" presId="urn:microsoft.com/office/officeart/2005/8/layout/matrix2"/>
    <dgm:cxn modelId="{3A6B20FE-8FCC-054E-AA38-28AF0E29CBB0}" type="presOf" srcId="{2E385616-1532-437B-8EF1-6D3548E0D714}" destId="{E13EED26-1C1E-2B4C-B2CD-F281EC4D4F51}" srcOrd="0" destOrd="0" presId="urn:microsoft.com/office/officeart/2005/8/layout/matrix2"/>
    <dgm:cxn modelId="{673F809A-6DE5-914F-8AFB-4D228F3B6453}" type="presParOf" srcId="{0CE4E0D2-A70D-5747-A97C-ECBC1AF91275}" destId="{0E52B2DA-B33E-E241-B66D-CF62D1169625}" srcOrd="0" destOrd="0" presId="urn:microsoft.com/office/officeart/2005/8/layout/matrix2"/>
    <dgm:cxn modelId="{8E46216A-3995-9840-A30B-81481A2ECCD3}" type="presParOf" srcId="{0CE4E0D2-A70D-5747-A97C-ECBC1AF91275}" destId="{B0428417-A51E-5A42-B5AD-D953AD56352B}" srcOrd="1" destOrd="0" presId="urn:microsoft.com/office/officeart/2005/8/layout/matrix2"/>
    <dgm:cxn modelId="{0D9FDC01-F98C-B046-BAC2-C695B02AE6B7}" type="presParOf" srcId="{0CE4E0D2-A70D-5747-A97C-ECBC1AF91275}" destId="{E13EED26-1C1E-2B4C-B2CD-F281EC4D4F51}" srcOrd="2" destOrd="0" presId="urn:microsoft.com/office/officeart/2005/8/layout/matrix2"/>
    <dgm:cxn modelId="{834B2420-7E40-614E-9324-AA49DAE7AB0E}" type="presParOf" srcId="{0CE4E0D2-A70D-5747-A97C-ECBC1AF91275}" destId="{547E8B03-A9CE-924F-A214-8E8AB100B31F}" srcOrd="3" destOrd="0" presId="urn:microsoft.com/office/officeart/2005/8/layout/matrix2"/>
    <dgm:cxn modelId="{FA426A49-7E6C-7C42-A7D8-4F0AA20D518C}" type="presParOf" srcId="{0CE4E0D2-A70D-5747-A97C-ECBC1AF91275}" destId="{5F58C0FB-854D-A248-B43A-5892BB8BD69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39A35E-2194-41B7-B49A-B4D779213432}" type="doc">
      <dgm:prSet loTypeId="urn:microsoft.com/office/officeart/2005/8/layout/matrix2" loCatId="matrix" qsTypeId="urn:microsoft.com/office/officeart/2005/8/quickstyle/simple1" qsCatId="simple" csTypeId="urn:microsoft.com/office/officeart/2005/8/colors/accent2_2" csCatId="accent2" phldr="1"/>
      <dgm:spPr/>
      <dgm:t>
        <a:bodyPr/>
        <a:lstStyle/>
        <a:p>
          <a:endParaRPr lang="en-US"/>
        </a:p>
      </dgm:t>
    </dgm:pt>
    <dgm:pt modelId="{F058854E-91E6-47D7-B4EE-E314FE225093}">
      <dgm:prSet/>
      <dgm:spPr>
        <a:solidFill>
          <a:schemeClr val="accent4">
            <a:lumMod val="75000"/>
          </a:schemeClr>
        </a:solidFill>
      </dgm:spPr>
      <dgm:t>
        <a:bodyPr/>
        <a:lstStyle/>
        <a:p>
          <a:pPr>
            <a:defRPr b="1"/>
          </a:pPr>
          <a:r>
            <a:rPr lang="en-NL" b="1" u="sng" dirty="0">
              <a:solidFill>
                <a:schemeClr val="bg1"/>
              </a:solidFill>
            </a:rPr>
            <a:t>Model-dependent </a:t>
          </a:r>
        </a:p>
        <a:p>
          <a:pPr>
            <a:defRPr b="1"/>
          </a:pPr>
          <a:r>
            <a:rPr lang="en-NL" b="1" i="0" u="none" dirty="0">
              <a:solidFill>
                <a:schemeClr val="bg1"/>
              </a:solidFill>
            </a:rPr>
            <a:t>D</a:t>
          </a:r>
          <a:r>
            <a:rPr lang="en-GB" b="0" i="0" dirty="0" err="1">
              <a:solidFill>
                <a:schemeClr val="bg1"/>
              </a:solidFill>
            </a:rPr>
            <a:t>esigned</a:t>
          </a:r>
          <a:r>
            <a:rPr lang="en-GB" b="0" i="0" dirty="0">
              <a:solidFill>
                <a:schemeClr val="bg1"/>
              </a:solidFill>
            </a:rPr>
            <a:t> for a particular type of model. </a:t>
          </a:r>
        </a:p>
        <a:p>
          <a:pPr>
            <a:defRPr b="1"/>
          </a:pPr>
          <a:r>
            <a:rPr lang="en-GB" b="0" i="0" dirty="0">
              <a:solidFill>
                <a:schemeClr val="bg1"/>
              </a:solidFill>
            </a:rPr>
            <a:t>They leverage the inner workings and characteristics of the model to explain its </a:t>
          </a:r>
          <a:r>
            <a:rPr lang="en-GB" b="0" i="0" dirty="0" err="1">
              <a:solidFill>
                <a:schemeClr val="bg1"/>
              </a:solidFill>
            </a:rPr>
            <a:t>behavior</a:t>
          </a:r>
          <a:endParaRPr lang="en-US" dirty="0">
            <a:solidFill>
              <a:schemeClr val="bg1"/>
            </a:solidFill>
          </a:endParaRPr>
        </a:p>
      </dgm:t>
    </dgm:pt>
    <dgm:pt modelId="{47B4A0F1-BA8A-4086-A50A-82130F0DD5D4}" type="parTrans" cxnId="{927128F2-A94C-461C-BD9D-8C51532AF541}">
      <dgm:prSet/>
      <dgm:spPr/>
      <dgm:t>
        <a:bodyPr/>
        <a:lstStyle/>
        <a:p>
          <a:endParaRPr lang="en-US"/>
        </a:p>
      </dgm:t>
    </dgm:pt>
    <dgm:pt modelId="{180ED572-F7A8-49CD-A236-4055BB48E4E5}" type="sibTrans" cxnId="{927128F2-A94C-461C-BD9D-8C51532AF541}">
      <dgm:prSet/>
      <dgm:spPr/>
      <dgm:t>
        <a:bodyPr/>
        <a:lstStyle/>
        <a:p>
          <a:endParaRPr lang="en-US"/>
        </a:p>
      </dgm:t>
    </dgm:pt>
    <dgm:pt modelId="{2E385616-1532-437B-8EF1-6D3548E0D714}">
      <dgm:prSet/>
      <dgm:spPr>
        <a:solidFill>
          <a:schemeClr val="accent4">
            <a:lumMod val="75000"/>
          </a:schemeClr>
        </a:solidFill>
      </dgm:spPr>
      <dgm:t>
        <a:bodyPr/>
        <a:lstStyle/>
        <a:p>
          <a:pPr>
            <a:defRPr b="1"/>
          </a:pPr>
          <a:r>
            <a:rPr lang="en-NL" b="1" u="sng" dirty="0">
              <a:solidFill>
                <a:schemeClr val="bg1"/>
              </a:solidFill>
            </a:rPr>
            <a:t>Model-agnostic</a:t>
          </a:r>
          <a:endParaRPr lang="en-NL" b="1" dirty="0">
            <a:solidFill>
              <a:schemeClr val="bg1"/>
            </a:solidFill>
          </a:endParaRPr>
        </a:p>
        <a:p>
          <a:pPr>
            <a:defRPr b="1"/>
          </a:pPr>
          <a:r>
            <a:rPr lang="en-GB" b="0" dirty="0">
              <a:solidFill>
                <a:schemeClr val="bg1"/>
              </a:solidFill>
            </a:rPr>
            <a:t>N</a:t>
          </a:r>
          <a:r>
            <a:rPr lang="en-GB" b="0" i="0" dirty="0">
              <a:solidFill>
                <a:schemeClr val="bg1"/>
              </a:solidFill>
            </a:rPr>
            <a:t>ot tied to a specific model type and can be applied to any machine learning model</a:t>
          </a:r>
          <a:endParaRPr lang="en-US" dirty="0">
            <a:solidFill>
              <a:schemeClr val="bg1"/>
            </a:solidFill>
          </a:endParaRPr>
        </a:p>
      </dgm:t>
    </dgm:pt>
    <dgm:pt modelId="{F79F889B-503B-4335-BAD9-432DB036BFA6}" type="parTrans" cxnId="{3A5DA1EC-7684-417D-9FCF-D8F0EA7F28F7}">
      <dgm:prSet/>
      <dgm:spPr/>
      <dgm:t>
        <a:bodyPr/>
        <a:lstStyle/>
        <a:p>
          <a:endParaRPr lang="en-US"/>
        </a:p>
      </dgm:t>
    </dgm:pt>
    <dgm:pt modelId="{644EE919-1602-4007-85DB-5B7578C36DF2}" type="sibTrans" cxnId="{3A5DA1EC-7684-417D-9FCF-D8F0EA7F28F7}">
      <dgm:prSet/>
      <dgm:spPr/>
      <dgm:t>
        <a:bodyPr/>
        <a:lstStyle/>
        <a:p>
          <a:endParaRPr lang="en-US"/>
        </a:p>
      </dgm:t>
    </dgm:pt>
    <dgm:pt modelId="{BEADA3F7-C33A-4019-8114-9217703F4B55}">
      <dgm:prSet/>
      <dgm:spPr>
        <a:solidFill>
          <a:schemeClr val="accent4">
            <a:lumMod val="75000"/>
          </a:schemeClr>
        </a:solidFill>
      </dgm:spPr>
      <dgm:t>
        <a:bodyPr/>
        <a:lstStyle/>
        <a:p>
          <a:pPr>
            <a:defRPr b="1"/>
          </a:pPr>
          <a:r>
            <a:rPr lang="en-GB" b="1" u="sng" dirty="0">
              <a:solidFill>
                <a:schemeClr val="bg1"/>
              </a:solidFill>
            </a:rPr>
            <a:t>Global</a:t>
          </a:r>
          <a:r>
            <a:rPr lang="en-GB" b="1" i="0" u="sng" dirty="0">
              <a:solidFill>
                <a:schemeClr val="bg1"/>
              </a:solidFill>
            </a:rPr>
            <a:t> interpretability</a:t>
          </a:r>
        </a:p>
        <a:p>
          <a:pPr>
            <a:defRPr b="1"/>
          </a:pPr>
          <a:r>
            <a:rPr lang="en-GB" b="1" i="0" dirty="0">
              <a:solidFill>
                <a:schemeClr val="bg1"/>
              </a:solidFill>
            </a:rPr>
            <a:t> </a:t>
          </a:r>
          <a:r>
            <a:rPr lang="en-GB" b="0" i="0" dirty="0">
              <a:solidFill>
                <a:schemeClr val="bg1"/>
              </a:solidFill>
            </a:rPr>
            <a:t>Understanding the overall </a:t>
          </a:r>
          <a:r>
            <a:rPr lang="en-GB" b="0" i="0" dirty="0" err="1">
              <a:solidFill>
                <a:schemeClr val="bg1"/>
              </a:solidFill>
            </a:rPr>
            <a:t>behavior</a:t>
          </a:r>
          <a:r>
            <a:rPr lang="en-GB" b="0" i="0" dirty="0">
              <a:solidFill>
                <a:schemeClr val="bg1"/>
              </a:solidFill>
            </a:rPr>
            <a:t> of a model across its entire input space. </a:t>
          </a:r>
          <a:r>
            <a:rPr lang="en-GB" dirty="0">
              <a:solidFill>
                <a:schemeClr val="bg1"/>
              </a:solidFill>
            </a:rPr>
            <a:t>H</a:t>
          </a:r>
          <a:r>
            <a:rPr lang="en-GB" b="0" i="0" dirty="0">
              <a:solidFill>
                <a:schemeClr val="bg1"/>
              </a:solidFill>
            </a:rPr>
            <a:t>olistic view of the model's decision-making process and its underlying logic</a:t>
          </a:r>
          <a:endParaRPr lang="en-US" dirty="0">
            <a:solidFill>
              <a:schemeClr val="bg1"/>
            </a:solidFill>
          </a:endParaRPr>
        </a:p>
      </dgm:t>
    </dgm:pt>
    <dgm:pt modelId="{91737C3A-9C83-4E96-97B6-22FFB371A0BC}" type="parTrans" cxnId="{396B3484-5042-471C-A67E-39763F1A64E7}">
      <dgm:prSet/>
      <dgm:spPr/>
      <dgm:t>
        <a:bodyPr/>
        <a:lstStyle/>
        <a:p>
          <a:endParaRPr lang="en-US"/>
        </a:p>
      </dgm:t>
    </dgm:pt>
    <dgm:pt modelId="{0F184213-7EF1-45D6-8671-CAE5DDAD2A68}" type="sibTrans" cxnId="{396B3484-5042-471C-A67E-39763F1A64E7}">
      <dgm:prSet/>
      <dgm:spPr/>
      <dgm:t>
        <a:bodyPr/>
        <a:lstStyle/>
        <a:p>
          <a:endParaRPr lang="en-US"/>
        </a:p>
      </dgm:t>
    </dgm:pt>
    <dgm:pt modelId="{2A6EA57D-DF5B-4912-99CB-85BC577F4CB2}">
      <dgm:prSet/>
      <dgm:spPr>
        <a:solidFill>
          <a:schemeClr val="accent4">
            <a:lumMod val="75000"/>
          </a:schemeClr>
        </a:solidFill>
      </dgm:spPr>
      <dgm:t>
        <a:bodyPr/>
        <a:lstStyle/>
        <a:p>
          <a:pPr>
            <a:defRPr b="1"/>
          </a:pPr>
          <a:r>
            <a:rPr lang="en-GB" b="1" u="sng" dirty="0">
              <a:solidFill>
                <a:schemeClr val="bg1"/>
              </a:solidFill>
            </a:rPr>
            <a:t>Local </a:t>
          </a:r>
          <a:r>
            <a:rPr lang="en-GB" b="1" i="0" u="sng" dirty="0">
              <a:solidFill>
                <a:schemeClr val="bg1"/>
              </a:solidFill>
            </a:rPr>
            <a:t>interpretability</a:t>
          </a:r>
        </a:p>
        <a:p>
          <a:pPr>
            <a:defRPr b="1"/>
          </a:pPr>
          <a:r>
            <a:rPr lang="en-GB" b="1" i="0" dirty="0">
              <a:solidFill>
                <a:schemeClr val="bg1"/>
              </a:solidFill>
            </a:rPr>
            <a:t> </a:t>
          </a:r>
          <a:r>
            <a:rPr lang="en-GB" dirty="0">
              <a:solidFill>
                <a:schemeClr val="bg1"/>
              </a:solidFill>
            </a:rPr>
            <a:t>E</a:t>
          </a:r>
          <a:r>
            <a:rPr lang="en-GB" b="0" i="0" dirty="0">
              <a:solidFill>
                <a:schemeClr val="bg1"/>
              </a:solidFill>
            </a:rPr>
            <a:t>xplaining individual predictions. </a:t>
          </a:r>
        </a:p>
        <a:p>
          <a:pPr>
            <a:defRPr b="1"/>
          </a:pPr>
          <a:r>
            <a:rPr lang="en-GB" dirty="0">
              <a:solidFill>
                <a:schemeClr val="bg1"/>
              </a:solidFill>
            </a:rPr>
            <a:t>W</a:t>
          </a:r>
          <a:r>
            <a:rPr lang="en-GB" b="0" i="0" dirty="0">
              <a:solidFill>
                <a:schemeClr val="bg1"/>
              </a:solidFill>
            </a:rPr>
            <a:t>hy a particular prediction was made by </a:t>
          </a:r>
          <a:r>
            <a:rPr lang="en-GB" b="0" i="0" dirty="0" err="1">
              <a:solidFill>
                <a:schemeClr val="bg1"/>
              </a:solidFill>
            </a:rPr>
            <a:t>analyzing</a:t>
          </a:r>
          <a:r>
            <a:rPr lang="en-GB" b="0" i="0" dirty="0">
              <a:solidFill>
                <a:schemeClr val="bg1"/>
              </a:solidFill>
            </a:rPr>
            <a:t> the specific input features that influenced the decision</a:t>
          </a:r>
          <a:endParaRPr lang="en-US" dirty="0">
            <a:solidFill>
              <a:schemeClr val="bg1"/>
            </a:solidFill>
          </a:endParaRPr>
        </a:p>
      </dgm:t>
    </dgm:pt>
    <dgm:pt modelId="{8281C61E-8E58-402C-8FCC-04F2BF04644A}" type="parTrans" cxnId="{DD74C6FA-72AB-4D44-8A69-A8DC78DDF929}">
      <dgm:prSet/>
      <dgm:spPr/>
      <dgm:t>
        <a:bodyPr/>
        <a:lstStyle/>
        <a:p>
          <a:endParaRPr lang="en-US"/>
        </a:p>
      </dgm:t>
    </dgm:pt>
    <dgm:pt modelId="{4015384F-0FEF-4B21-B9DB-CEB7276290E5}" type="sibTrans" cxnId="{DD74C6FA-72AB-4D44-8A69-A8DC78DDF929}">
      <dgm:prSet/>
      <dgm:spPr/>
      <dgm:t>
        <a:bodyPr/>
        <a:lstStyle/>
        <a:p>
          <a:endParaRPr lang="en-US"/>
        </a:p>
      </dgm:t>
    </dgm:pt>
    <dgm:pt modelId="{0CE4E0D2-A70D-5747-A97C-ECBC1AF91275}" type="pres">
      <dgm:prSet presAssocID="{7939A35E-2194-41B7-B49A-B4D779213432}" presName="matrix" presStyleCnt="0">
        <dgm:presLayoutVars>
          <dgm:chMax val="1"/>
          <dgm:dir/>
          <dgm:resizeHandles val="exact"/>
        </dgm:presLayoutVars>
      </dgm:prSet>
      <dgm:spPr/>
    </dgm:pt>
    <dgm:pt modelId="{0E52B2DA-B33E-E241-B66D-CF62D1169625}" type="pres">
      <dgm:prSet presAssocID="{7939A35E-2194-41B7-B49A-B4D779213432}" presName="axisShape" presStyleLbl="bgShp" presStyleIdx="0" presStyleCnt="1"/>
      <dgm:spPr/>
    </dgm:pt>
    <dgm:pt modelId="{B0428417-A51E-5A42-B5AD-D953AD56352B}" type="pres">
      <dgm:prSet presAssocID="{7939A35E-2194-41B7-B49A-B4D779213432}" presName="rect1" presStyleLbl="node1" presStyleIdx="0" presStyleCnt="4" custScaleX="109849" custScaleY="105272">
        <dgm:presLayoutVars>
          <dgm:chMax val="0"/>
          <dgm:chPref val="0"/>
          <dgm:bulletEnabled val="1"/>
        </dgm:presLayoutVars>
      </dgm:prSet>
      <dgm:spPr/>
    </dgm:pt>
    <dgm:pt modelId="{E13EED26-1C1E-2B4C-B2CD-F281EC4D4F51}" type="pres">
      <dgm:prSet presAssocID="{7939A35E-2194-41B7-B49A-B4D779213432}" presName="rect2" presStyleLbl="node1" presStyleIdx="1" presStyleCnt="4" custScaleX="109849" custScaleY="105272">
        <dgm:presLayoutVars>
          <dgm:chMax val="0"/>
          <dgm:chPref val="0"/>
          <dgm:bulletEnabled val="1"/>
        </dgm:presLayoutVars>
      </dgm:prSet>
      <dgm:spPr/>
    </dgm:pt>
    <dgm:pt modelId="{547E8B03-A9CE-924F-A214-8E8AB100B31F}" type="pres">
      <dgm:prSet presAssocID="{7939A35E-2194-41B7-B49A-B4D779213432}" presName="rect3" presStyleLbl="node1" presStyleIdx="2" presStyleCnt="4" custScaleX="109849" custScaleY="105272">
        <dgm:presLayoutVars>
          <dgm:chMax val="0"/>
          <dgm:chPref val="0"/>
          <dgm:bulletEnabled val="1"/>
        </dgm:presLayoutVars>
      </dgm:prSet>
      <dgm:spPr/>
    </dgm:pt>
    <dgm:pt modelId="{5F58C0FB-854D-A248-B43A-5892BB8BD69E}" type="pres">
      <dgm:prSet presAssocID="{7939A35E-2194-41B7-B49A-B4D779213432}" presName="rect4" presStyleLbl="node1" presStyleIdx="3" presStyleCnt="4" custScaleX="109849" custScaleY="105272">
        <dgm:presLayoutVars>
          <dgm:chMax val="0"/>
          <dgm:chPref val="0"/>
          <dgm:bulletEnabled val="1"/>
        </dgm:presLayoutVars>
      </dgm:prSet>
      <dgm:spPr/>
    </dgm:pt>
  </dgm:ptLst>
  <dgm:cxnLst>
    <dgm:cxn modelId="{2EFA7A20-E2C9-4041-886D-83D48814464D}" type="presOf" srcId="{BEADA3F7-C33A-4019-8114-9217703F4B55}" destId="{547E8B03-A9CE-924F-A214-8E8AB100B31F}" srcOrd="0" destOrd="0" presId="urn:microsoft.com/office/officeart/2005/8/layout/matrix2"/>
    <dgm:cxn modelId="{08F74140-68F5-F043-AB95-F34785CC6B3D}" type="presOf" srcId="{7939A35E-2194-41B7-B49A-B4D779213432}" destId="{0CE4E0D2-A70D-5747-A97C-ECBC1AF91275}" srcOrd="0" destOrd="0" presId="urn:microsoft.com/office/officeart/2005/8/layout/matrix2"/>
    <dgm:cxn modelId="{396B3484-5042-471C-A67E-39763F1A64E7}" srcId="{7939A35E-2194-41B7-B49A-B4D779213432}" destId="{BEADA3F7-C33A-4019-8114-9217703F4B55}" srcOrd="2" destOrd="0" parTransId="{91737C3A-9C83-4E96-97B6-22FFB371A0BC}" sibTransId="{0F184213-7EF1-45D6-8671-CAE5DDAD2A68}"/>
    <dgm:cxn modelId="{9DD25BC7-46F8-CA4F-9588-6672CC50D36E}" type="presOf" srcId="{F058854E-91E6-47D7-B4EE-E314FE225093}" destId="{B0428417-A51E-5A42-B5AD-D953AD56352B}" srcOrd="0" destOrd="0" presId="urn:microsoft.com/office/officeart/2005/8/layout/matrix2"/>
    <dgm:cxn modelId="{3A5DA1EC-7684-417D-9FCF-D8F0EA7F28F7}" srcId="{7939A35E-2194-41B7-B49A-B4D779213432}" destId="{2E385616-1532-437B-8EF1-6D3548E0D714}" srcOrd="1" destOrd="0" parTransId="{F79F889B-503B-4335-BAD9-432DB036BFA6}" sibTransId="{644EE919-1602-4007-85DB-5B7578C36DF2}"/>
    <dgm:cxn modelId="{927128F2-A94C-461C-BD9D-8C51532AF541}" srcId="{7939A35E-2194-41B7-B49A-B4D779213432}" destId="{F058854E-91E6-47D7-B4EE-E314FE225093}" srcOrd="0" destOrd="0" parTransId="{47B4A0F1-BA8A-4086-A50A-82130F0DD5D4}" sibTransId="{180ED572-F7A8-49CD-A236-4055BB48E4E5}"/>
    <dgm:cxn modelId="{DD74C6FA-72AB-4D44-8A69-A8DC78DDF929}" srcId="{7939A35E-2194-41B7-B49A-B4D779213432}" destId="{2A6EA57D-DF5B-4912-99CB-85BC577F4CB2}" srcOrd="3" destOrd="0" parTransId="{8281C61E-8E58-402C-8FCC-04F2BF04644A}" sibTransId="{4015384F-0FEF-4B21-B9DB-CEB7276290E5}"/>
    <dgm:cxn modelId="{92B81FFC-9062-E945-8C1B-1B7E0310FBDA}" type="presOf" srcId="{2A6EA57D-DF5B-4912-99CB-85BC577F4CB2}" destId="{5F58C0FB-854D-A248-B43A-5892BB8BD69E}" srcOrd="0" destOrd="0" presId="urn:microsoft.com/office/officeart/2005/8/layout/matrix2"/>
    <dgm:cxn modelId="{3A6B20FE-8FCC-054E-AA38-28AF0E29CBB0}" type="presOf" srcId="{2E385616-1532-437B-8EF1-6D3548E0D714}" destId="{E13EED26-1C1E-2B4C-B2CD-F281EC4D4F51}" srcOrd="0" destOrd="0" presId="urn:microsoft.com/office/officeart/2005/8/layout/matrix2"/>
    <dgm:cxn modelId="{673F809A-6DE5-914F-8AFB-4D228F3B6453}" type="presParOf" srcId="{0CE4E0D2-A70D-5747-A97C-ECBC1AF91275}" destId="{0E52B2DA-B33E-E241-B66D-CF62D1169625}" srcOrd="0" destOrd="0" presId="urn:microsoft.com/office/officeart/2005/8/layout/matrix2"/>
    <dgm:cxn modelId="{8E46216A-3995-9840-A30B-81481A2ECCD3}" type="presParOf" srcId="{0CE4E0D2-A70D-5747-A97C-ECBC1AF91275}" destId="{B0428417-A51E-5A42-B5AD-D953AD56352B}" srcOrd="1" destOrd="0" presId="urn:microsoft.com/office/officeart/2005/8/layout/matrix2"/>
    <dgm:cxn modelId="{0D9FDC01-F98C-B046-BAC2-C695B02AE6B7}" type="presParOf" srcId="{0CE4E0D2-A70D-5747-A97C-ECBC1AF91275}" destId="{E13EED26-1C1E-2B4C-B2CD-F281EC4D4F51}" srcOrd="2" destOrd="0" presId="urn:microsoft.com/office/officeart/2005/8/layout/matrix2"/>
    <dgm:cxn modelId="{834B2420-7E40-614E-9324-AA49DAE7AB0E}" type="presParOf" srcId="{0CE4E0D2-A70D-5747-A97C-ECBC1AF91275}" destId="{547E8B03-A9CE-924F-A214-8E8AB100B31F}" srcOrd="3" destOrd="0" presId="urn:microsoft.com/office/officeart/2005/8/layout/matrix2"/>
    <dgm:cxn modelId="{FA426A49-7E6C-7C42-A7D8-4F0AA20D518C}" type="presParOf" srcId="{0CE4E0D2-A70D-5747-A97C-ECBC1AF91275}" destId="{5F58C0FB-854D-A248-B43A-5892BB8BD69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F0AC3-0B9D-40E6-9518-47533D1F10F8}">
      <dsp:nvSpPr>
        <dsp:cNvPr id="0" name=""/>
        <dsp:cNvSpPr/>
      </dsp:nvSpPr>
      <dsp:spPr>
        <a:xfrm>
          <a:off x="797141" y="351244"/>
          <a:ext cx="848194" cy="84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E05BD3-64B7-43F1-9EB3-61F52D4EE74B}">
      <dsp:nvSpPr>
        <dsp:cNvPr id="0" name=""/>
        <dsp:cNvSpPr/>
      </dsp:nvSpPr>
      <dsp:spPr>
        <a:xfrm>
          <a:off x="39897" y="1320729"/>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NL" sz="1800" kern="1200" dirty="0"/>
            <a:t>Similarity</a:t>
          </a:r>
          <a:endParaRPr lang="en-US" sz="1800" kern="1200" dirty="0"/>
        </a:p>
      </dsp:txBody>
      <dsp:txXfrm>
        <a:off x="39897" y="1320729"/>
        <a:ext cx="2423412" cy="363511"/>
      </dsp:txXfrm>
    </dsp:sp>
    <dsp:sp modelId="{790608D9-A043-4DBC-A0A6-EFD4F9BD25EC}">
      <dsp:nvSpPr>
        <dsp:cNvPr id="0" name=""/>
        <dsp:cNvSpPr/>
      </dsp:nvSpPr>
      <dsp:spPr>
        <a:xfrm>
          <a:off x="154961" y="1696514"/>
          <a:ext cx="2423412" cy="1887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NL" sz="1800" b="0" kern="1200" dirty="0"/>
            <a:t>Find authors of an anonymous book</a:t>
          </a:r>
          <a:endParaRPr lang="en-US" sz="1800" kern="1200" dirty="0"/>
        </a:p>
        <a:p>
          <a:pPr marL="0" lvl="0" indent="0" algn="ctr" defTabSz="800100">
            <a:lnSpc>
              <a:spcPct val="100000"/>
            </a:lnSpc>
            <a:spcBef>
              <a:spcPct val="0"/>
            </a:spcBef>
            <a:spcAft>
              <a:spcPct val="35000"/>
            </a:spcAft>
            <a:buNone/>
          </a:pPr>
          <a:r>
            <a:rPr lang="en-GB" sz="1800" b="0" kern="1200" dirty="0"/>
            <a:t>Find duplicates and link records</a:t>
          </a:r>
          <a:endParaRPr lang="en-US" sz="1800" kern="1200" dirty="0"/>
        </a:p>
        <a:p>
          <a:pPr marL="0" lvl="0" indent="0" algn="ctr" defTabSz="800100">
            <a:lnSpc>
              <a:spcPct val="100000"/>
            </a:lnSpc>
            <a:spcBef>
              <a:spcPct val="0"/>
            </a:spcBef>
            <a:spcAft>
              <a:spcPct val="35000"/>
            </a:spcAft>
            <a:buNone/>
          </a:pPr>
          <a:r>
            <a:rPr lang="en-GB" sz="1800" b="0" kern="1200" dirty="0"/>
            <a:t>Find relevant documents given a user query</a:t>
          </a:r>
          <a:endParaRPr lang="en-US" sz="1800" kern="1200" dirty="0"/>
        </a:p>
      </dsp:txBody>
      <dsp:txXfrm>
        <a:off x="154961" y="1696514"/>
        <a:ext cx="2423412" cy="1887572"/>
      </dsp:txXfrm>
    </dsp:sp>
    <dsp:sp modelId="{711BEA46-1312-43B2-9ACC-BDB7CFBCD781}">
      <dsp:nvSpPr>
        <dsp:cNvPr id="0" name=""/>
        <dsp:cNvSpPr/>
      </dsp:nvSpPr>
      <dsp:spPr>
        <a:xfrm>
          <a:off x="4622328" y="350436"/>
          <a:ext cx="848194" cy="84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CC127-5338-40BC-81DF-174EFC7BB249}">
      <dsp:nvSpPr>
        <dsp:cNvPr id="0" name=""/>
        <dsp:cNvSpPr/>
      </dsp:nvSpPr>
      <dsp:spPr>
        <a:xfrm>
          <a:off x="3834719" y="1384459"/>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NL" sz="1800" kern="1200" dirty="0"/>
            <a:t>Clustering</a:t>
          </a:r>
          <a:endParaRPr lang="en-US" sz="1800" kern="1200" dirty="0"/>
        </a:p>
      </dsp:txBody>
      <dsp:txXfrm>
        <a:off x="3834719" y="1384459"/>
        <a:ext cx="2423412" cy="363511"/>
      </dsp:txXfrm>
    </dsp:sp>
    <dsp:sp modelId="{3234F2CB-0EDD-4FA6-8A67-EDEDD60E13D4}">
      <dsp:nvSpPr>
        <dsp:cNvPr id="0" name=""/>
        <dsp:cNvSpPr/>
      </dsp:nvSpPr>
      <dsp:spPr>
        <a:xfrm>
          <a:off x="2873836" y="1726805"/>
          <a:ext cx="4378766" cy="189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NL" sz="2000" b="0" kern="1200" dirty="0"/>
            <a:t>Targeted advertisement or learning </a:t>
          </a:r>
          <a:endParaRPr lang="en-US" sz="2000" kern="1200" dirty="0"/>
        </a:p>
        <a:p>
          <a:pPr marL="0" lvl="0" indent="0" algn="ctr" defTabSz="889000">
            <a:lnSpc>
              <a:spcPct val="100000"/>
            </a:lnSpc>
            <a:spcBef>
              <a:spcPct val="0"/>
            </a:spcBef>
            <a:spcAft>
              <a:spcPct val="35000"/>
            </a:spcAft>
            <a:buNone/>
          </a:pPr>
          <a:r>
            <a:rPr lang="en-NL" sz="2000" b="0" kern="1200" dirty="0"/>
            <a:t>Recommendation systems</a:t>
          </a:r>
          <a:endParaRPr lang="en-US" sz="2000" kern="1200" dirty="0"/>
        </a:p>
        <a:p>
          <a:pPr marL="0" lvl="0" indent="0" algn="ctr" defTabSz="889000">
            <a:lnSpc>
              <a:spcPct val="100000"/>
            </a:lnSpc>
            <a:spcBef>
              <a:spcPct val="0"/>
            </a:spcBef>
            <a:spcAft>
              <a:spcPct val="35000"/>
            </a:spcAft>
            <a:buNone/>
          </a:pPr>
          <a:r>
            <a:rPr lang="en-NL" sz="2000" b="0" kern="1200" dirty="0"/>
            <a:t>Clustering stories (clustering fiction works, people’s diagnoses, misinformation)</a:t>
          </a:r>
          <a:endParaRPr lang="en-US" sz="2000" kern="1200" dirty="0"/>
        </a:p>
        <a:p>
          <a:pPr marL="0" lvl="0" indent="0" algn="ctr" defTabSz="889000">
            <a:lnSpc>
              <a:spcPct val="100000"/>
            </a:lnSpc>
            <a:spcBef>
              <a:spcPct val="0"/>
            </a:spcBef>
            <a:spcAft>
              <a:spcPct val="35000"/>
            </a:spcAft>
            <a:buNone/>
          </a:pPr>
          <a:r>
            <a:rPr lang="en-NL" sz="2000" b="0" kern="1200" dirty="0"/>
            <a:t>Track evolution of topics in discourse</a:t>
          </a:r>
          <a:endParaRPr lang="en-US" sz="2000" kern="1200" dirty="0"/>
        </a:p>
      </dsp:txBody>
      <dsp:txXfrm>
        <a:off x="2873836" y="1726805"/>
        <a:ext cx="4378766" cy="1890804"/>
      </dsp:txXfrm>
    </dsp:sp>
    <dsp:sp modelId="{4D0A58B4-BAC7-49C4-A3E8-6DBFC8C00A34}">
      <dsp:nvSpPr>
        <dsp:cNvPr id="0" name=""/>
        <dsp:cNvSpPr/>
      </dsp:nvSpPr>
      <dsp:spPr>
        <a:xfrm>
          <a:off x="9288705" y="325388"/>
          <a:ext cx="848194" cy="84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5422B2-F95A-4258-B52D-6A0A18B466C7}">
      <dsp:nvSpPr>
        <dsp:cNvPr id="0" name=""/>
        <dsp:cNvSpPr/>
      </dsp:nvSpPr>
      <dsp:spPr>
        <a:xfrm>
          <a:off x="8568055" y="1359411"/>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NL" sz="1800" kern="1200" dirty="0"/>
            <a:t>Classification/Regression</a:t>
          </a:r>
          <a:endParaRPr lang="en-US" sz="1800" kern="1200" dirty="0"/>
        </a:p>
      </dsp:txBody>
      <dsp:txXfrm>
        <a:off x="8568055" y="1359411"/>
        <a:ext cx="2423412" cy="363511"/>
      </dsp:txXfrm>
    </dsp:sp>
    <dsp:sp modelId="{66733E19-B229-48E0-845A-9827F2191E0B}">
      <dsp:nvSpPr>
        <dsp:cNvPr id="0" name=""/>
        <dsp:cNvSpPr/>
      </dsp:nvSpPr>
      <dsp:spPr>
        <a:xfrm>
          <a:off x="7644735" y="1819734"/>
          <a:ext cx="4105793" cy="199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NL" sz="1800" b="0" kern="1200" dirty="0"/>
            <a:t>Hate speech classification </a:t>
          </a:r>
          <a:br>
            <a:rPr lang="en-NL" sz="1800" b="0" kern="1200" dirty="0"/>
          </a:br>
          <a:r>
            <a:rPr lang="en-NL" sz="1800" b="0" kern="1200" dirty="0"/>
            <a:t>(similar: spam, fake news)</a:t>
          </a:r>
          <a:endParaRPr lang="en-US" sz="1800" kern="1200" dirty="0"/>
        </a:p>
        <a:p>
          <a:pPr marL="0" lvl="0" indent="0" algn="ctr" defTabSz="800100">
            <a:lnSpc>
              <a:spcPct val="100000"/>
            </a:lnSpc>
            <a:spcBef>
              <a:spcPct val="0"/>
            </a:spcBef>
            <a:spcAft>
              <a:spcPct val="35000"/>
            </a:spcAft>
            <a:buNone/>
          </a:pPr>
          <a:r>
            <a:rPr lang="en-NL" sz="1800" b="0" kern="1200" dirty="0"/>
            <a:t>Sentiment and emotion analysis</a:t>
          </a:r>
          <a:endParaRPr lang="en-US" sz="1800" kern="1200" dirty="0"/>
        </a:p>
        <a:p>
          <a:pPr marL="0" lvl="0" indent="0" algn="ctr" defTabSz="800100">
            <a:lnSpc>
              <a:spcPct val="100000"/>
            </a:lnSpc>
            <a:spcBef>
              <a:spcPct val="0"/>
            </a:spcBef>
            <a:spcAft>
              <a:spcPct val="35000"/>
            </a:spcAft>
            <a:buNone/>
          </a:pPr>
          <a:r>
            <a:rPr lang="en-NL" sz="1800" b="0" kern="1200" dirty="0"/>
            <a:t>Predict student performance</a:t>
          </a:r>
        </a:p>
        <a:p>
          <a:pPr marL="0" lvl="0" indent="0" algn="ctr" defTabSz="800100">
            <a:lnSpc>
              <a:spcPct val="100000"/>
            </a:lnSpc>
            <a:spcBef>
              <a:spcPct val="0"/>
            </a:spcBef>
            <a:spcAft>
              <a:spcPct val="35000"/>
            </a:spcAft>
            <a:buNone/>
          </a:pPr>
          <a:r>
            <a:rPr lang="en-NL" sz="1800" b="0" kern="1200" dirty="0"/>
            <a:t>Probability of re-hospitalization</a:t>
          </a:r>
          <a:endParaRPr lang="en-US" sz="1800" kern="1200" dirty="0"/>
        </a:p>
        <a:p>
          <a:pPr marL="0" lvl="0" indent="0" algn="ctr" defTabSz="800100">
            <a:lnSpc>
              <a:spcPct val="100000"/>
            </a:lnSpc>
            <a:spcBef>
              <a:spcPct val="0"/>
            </a:spcBef>
            <a:spcAft>
              <a:spcPct val="35000"/>
            </a:spcAft>
            <a:buNone/>
          </a:pPr>
          <a:r>
            <a:rPr lang="en-NL" sz="1800" b="0" kern="1200" dirty="0"/>
            <a:t>Classifying medical reports</a:t>
          </a:r>
          <a:endParaRPr lang="en-US" sz="1800" kern="1200" dirty="0"/>
        </a:p>
        <a:p>
          <a:pPr marL="0" lvl="0" indent="0" algn="ctr" defTabSz="800100">
            <a:lnSpc>
              <a:spcPct val="100000"/>
            </a:lnSpc>
            <a:spcBef>
              <a:spcPct val="0"/>
            </a:spcBef>
            <a:spcAft>
              <a:spcPct val="35000"/>
            </a:spcAft>
            <a:buNone/>
          </a:pPr>
          <a:r>
            <a:rPr lang="en-NL" sz="1800" b="0" kern="1200" dirty="0"/>
            <a:t>Predict stock market returns</a:t>
          </a:r>
          <a:endParaRPr lang="en-US" sz="1800" kern="1200" dirty="0"/>
        </a:p>
      </dsp:txBody>
      <dsp:txXfrm>
        <a:off x="7644735" y="1819734"/>
        <a:ext cx="4105793" cy="1990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2B2DA-B33E-E241-B66D-CF62D1169625}">
      <dsp:nvSpPr>
        <dsp:cNvPr id="0" name=""/>
        <dsp:cNvSpPr/>
      </dsp:nvSpPr>
      <dsp:spPr>
        <a:xfrm>
          <a:off x="1366857" y="0"/>
          <a:ext cx="5898995" cy="5898995"/>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28417-A51E-5A42-B5AD-D953AD56352B}">
      <dsp:nvSpPr>
        <dsp:cNvPr id="0" name=""/>
        <dsp:cNvSpPr/>
      </dsp:nvSpPr>
      <dsp:spPr>
        <a:xfrm>
          <a:off x="1634093"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defRPr b="1"/>
          </a:pPr>
          <a:r>
            <a:rPr lang="en-NL" sz="1700" b="1" u="sng" kern="1200" dirty="0">
              <a:solidFill>
                <a:schemeClr val="bg1"/>
              </a:solidFill>
            </a:rPr>
            <a:t>Model-dependent </a:t>
          </a:r>
        </a:p>
        <a:p>
          <a:pPr marL="0" lvl="0" indent="0" algn="ctr" defTabSz="755650">
            <a:lnSpc>
              <a:spcPct val="90000"/>
            </a:lnSpc>
            <a:spcBef>
              <a:spcPct val="0"/>
            </a:spcBef>
            <a:spcAft>
              <a:spcPct val="35000"/>
            </a:spcAft>
            <a:buNone/>
            <a:defRPr b="1"/>
          </a:pPr>
          <a:r>
            <a:rPr lang="en-NL" sz="1700" b="1" i="0" u="none" kern="1200" dirty="0">
              <a:solidFill>
                <a:schemeClr val="bg1"/>
              </a:solidFill>
            </a:rPr>
            <a:t>D</a:t>
          </a:r>
          <a:r>
            <a:rPr lang="en-GB" sz="1700" b="0" i="0" kern="1200" dirty="0" err="1">
              <a:solidFill>
                <a:schemeClr val="bg1"/>
              </a:solidFill>
            </a:rPr>
            <a:t>esigned</a:t>
          </a:r>
          <a:r>
            <a:rPr lang="en-GB" sz="1700" b="0" i="0" kern="1200" dirty="0">
              <a:solidFill>
                <a:schemeClr val="bg1"/>
              </a:solidFill>
            </a:rPr>
            <a:t> for a particular type of model. </a:t>
          </a:r>
        </a:p>
        <a:p>
          <a:pPr marL="0" lvl="0" indent="0" algn="ctr" defTabSz="755650">
            <a:lnSpc>
              <a:spcPct val="90000"/>
            </a:lnSpc>
            <a:spcBef>
              <a:spcPct val="0"/>
            </a:spcBef>
            <a:spcAft>
              <a:spcPct val="35000"/>
            </a:spcAft>
            <a:buNone/>
            <a:defRPr b="1"/>
          </a:pPr>
          <a:r>
            <a:rPr lang="en-GB" sz="1700" b="0" i="0" kern="1200" dirty="0">
              <a:solidFill>
                <a:schemeClr val="bg1"/>
              </a:solidFill>
            </a:rPr>
            <a:t>They leverage the inner workings and characteristics of the model to explain its </a:t>
          </a:r>
          <a:r>
            <a:rPr lang="en-GB" sz="1700" b="0" i="0" kern="1200" dirty="0" err="1">
              <a:solidFill>
                <a:schemeClr val="bg1"/>
              </a:solidFill>
            </a:rPr>
            <a:t>behavior</a:t>
          </a:r>
          <a:endParaRPr lang="en-US" sz="1700" kern="1200" dirty="0">
            <a:solidFill>
              <a:schemeClr val="bg1"/>
            </a:solidFill>
          </a:endParaRPr>
        </a:p>
      </dsp:txBody>
      <dsp:txXfrm>
        <a:off x="1755352" y="442494"/>
        <a:ext cx="2349476" cy="2241478"/>
      </dsp:txXfrm>
    </dsp:sp>
    <dsp:sp modelId="{E13EED26-1C1E-2B4C-B2CD-F281EC4D4F51}">
      <dsp:nvSpPr>
        <dsp:cNvPr id="0" name=""/>
        <dsp:cNvSpPr/>
      </dsp:nvSpPr>
      <dsp:spPr>
        <a:xfrm>
          <a:off x="4406620"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defRPr b="1"/>
          </a:pPr>
          <a:r>
            <a:rPr lang="en-NL" sz="1700" b="1" u="sng" kern="1200" dirty="0">
              <a:solidFill>
                <a:schemeClr val="bg1"/>
              </a:solidFill>
            </a:rPr>
            <a:t>Model-agnostic</a:t>
          </a:r>
          <a:endParaRPr lang="en-NL" sz="1700" b="1" kern="1200" dirty="0">
            <a:solidFill>
              <a:schemeClr val="bg1"/>
            </a:solidFill>
          </a:endParaRPr>
        </a:p>
        <a:p>
          <a:pPr marL="0" lvl="0" indent="0" algn="ctr" defTabSz="755650">
            <a:lnSpc>
              <a:spcPct val="90000"/>
            </a:lnSpc>
            <a:spcBef>
              <a:spcPct val="0"/>
            </a:spcBef>
            <a:spcAft>
              <a:spcPct val="35000"/>
            </a:spcAft>
            <a:buNone/>
            <a:defRPr b="1"/>
          </a:pPr>
          <a:r>
            <a:rPr lang="en-GB" sz="1700" b="0" kern="1200" dirty="0">
              <a:solidFill>
                <a:schemeClr val="bg1"/>
              </a:solidFill>
            </a:rPr>
            <a:t>?</a:t>
          </a:r>
          <a:endParaRPr lang="en-US" sz="1700" kern="1200" dirty="0">
            <a:solidFill>
              <a:schemeClr val="bg1"/>
            </a:solidFill>
          </a:endParaRPr>
        </a:p>
      </dsp:txBody>
      <dsp:txXfrm>
        <a:off x="4527879" y="442494"/>
        <a:ext cx="2349476" cy="2241478"/>
      </dsp:txXfrm>
    </dsp:sp>
    <dsp:sp modelId="{547E8B03-A9CE-924F-A214-8E8AB100B31F}">
      <dsp:nvSpPr>
        <dsp:cNvPr id="0" name=""/>
        <dsp:cNvSpPr/>
      </dsp:nvSpPr>
      <dsp:spPr>
        <a:xfrm>
          <a:off x="1634093" y="3093763"/>
          <a:ext cx="2591994" cy="24839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8C0FB-854D-A248-B43A-5892BB8BD69E}">
      <dsp:nvSpPr>
        <dsp:cNvPr id="0" name=""/>
        <dsp:cNvSpPr/>
      </dsp:nvSpPr>
      <dsp:spPr>
        <a:xfrm>
          <a:off x="4406620" y="3093763"/>
          <a:ext cx="2591994" cy="24839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2B2DA-B33E-E241-B66D-CF62D1169625}">
      <dsp:nvSpPr>
        <dsp:cNvPr id="0" name=""/>
        <dsp:cNvSpPr/>
      </dsp:nvSpPr>
      <dsp:spPr>
        <a:xfrm>
          <a:off x="1366857" y="0"/>
          <a:ext cx="5898995" cy="5898995"/>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28417-A51E-5A42-B5AD-D953AD56352B}">
      <dsp:nvSpPr>
        <dsp:cNvPr id="0" name=""/>
        <dsp:cNvSpPr/>
      </dsp:nvSpPr>
      <dsp:spPr>
        <a:xfrm>
          <a:off x="1634093"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defRPr b="1"/>
          </a:pPr>
          <a:r>
            <a:rPr lang="en-NL" sz="1700" b="1" u="sng" kern="1200" dirty="0">
              <a:solidFill>
                <a:schemeClr val="bg1"/>
              </a:solidFill>
            </a:rPr>
            <a:t>Model-dependent </a:t>
          </a:r>
        </a:p>
        <a:p>
          <a:pPr marL="0" lvl="0" indent="0" algn="ctr" defTabSz="755650">
            <a:lnSpc>
              <a:spcPct val="90000"/>
            </a:lnSpc>
            <a:spcBef>
              <a:spcPct val="0"/>
            </a:spcBef>
            <a:spcAft>
              <a:spcPct val="35000"/>
            </a:spcAft>
            <a:buNone/>
            <a:defRPr b="1"/>
          </a:pPr>
          <a:r>
            <a:rPr lang="en-NL" sz="1700" b="1" i="0" u="none" kern="1200" dirty="0">
              <a:solidFill>
                <a:schemeClr val="bg1"/>
              </a:solidFill>
            </a:rPr>
            <a:t>D</a:t>
          </a:r>
          <a:r>
            <a:rPr lang="en-GB" sz="1700" b="0" i="0" kern="1200" dirty="0" err="1">
              <a:solidFill>
                <a:schemeClr val="bg1"/>
              </a:solidFill>
            </a:rPr>
            <a:t>esigned</a:t>
          </a:r>
          <a:r>
            <a:rPr lang="en-GB" sz="1700" b="0" i="0" kern="1200" dirty="0">
              <a:solidFill>
                <a:schemeClr val="bg1"/>
              </a:solidFill>
            </a:rPr>
            <a:t> for a particular type of model. </a:t>
          </a:r>
        </a:p>
        <a:p>
          <a:pPr marL="0" lvl="0" indent="0" algn="ctr" defTabSz="755650">
            <a:lnSpc>
              <a:spcPct val="90000"/>
            </a:lnSpc>
            <a:spcBef>
              <a:spcPct val="0"/>
            </a:spcBef>
            <a:spcAft>
              <a:spcPct val="35000"/>
            </a:spcAft>
            <a:buNone/>
            <a:defRPr b="1"/>
          </a:pPr>
          <a:r>
            <a:rPr lang="en-GB" sz="1700" b="0" i="0" kern="1200" dirty="0">
              <a:solidFill>
                <a:schemeClr val="bg1"/>
              </a:solidFill>
            </a:rPr>
            <a:t>They leverage the inner workings and characteristics of the model to explain its </a:t>
          </a:r>
          <a:r>
            <a:rPr lang="en-GB" sz="1700" b="0" i="0" kern="1200" dirty="0" err="1">
              <a:solidFill>
                <a:schemeClr val="bg1"/>
              </a:solidFill>
            </a:rPr>
            <a:t>behavior</a:t>
          </a:r>
          <a:endParaRPr lang="en-US" sz="1700" kern="1200" dirty="0">
            <a:solidFill>
              <a:schemeClr val="bg1"/>
            </a:solidFill>
          </a:endParaRPr>
        </a:p>
      </dsp:txBody>
      <dsp:txXfrm>
        <a:off x="1755352" y="442494"/>
        <a:ext cx="2349476" cy="2241478"/>
      </dsp:txXfrm>
    </dsp:sp>
    <dsp:sp modelId="{E13EED26-1C1E-2B4C-B2CD-F281EC4D4F51}">
      <dsp:nvSpPr>
        <dsp:cNvPr id="0" name=""/>
        <dsp:cNvSpPr/>
      </dsp:nvSpPr>
      <dsp:spPr>
        <a:xfrm>
          <a:off x="4406620"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defRPr b="1"/>
          </a:pPr>
          <a:r>
            <a:rPr lang="en-NL" sz="1700" b="1" u="sng" kern="1200" dirty="0">
              <a:solidFill>
                <a:schemeClr val="bg1"/>
              </a:solidFill>
            </a:rPr>
            <a:t>Model-agnostic</a:t>
          </a:r>
          <a:endParaRPr lang="en-NL" sz="1700" b="1" kern="1200" dirty="0">
            <a:solidFill>
              <a:schemeClr val="bg1"/>
            </a:solidFill>
          </a:endParaRPr>
        </a:p>
        <a:p>
          <a:pPr marL="0" lvl="0" indent="0" algn="ctr" defTabSz="755650">
            <a:lnSpc>
              <a:spcPct val="90000"/>
            </a:lnSpc>
            <a:spcBef>
              <a:spcPct val="0"/>
            </a:spcBef>
            <a:spcAft>
              <a:spcPct val="35000"/>
            </a:spcAft>
            <a:buNone/>
            <a:defRPr b="1"/>
          </a:pPr>
          <a:r>
            <a:rPr lang="en-GB" sz="1700" b="0" kern="1200" dirty="0">
              <a:solidFill>
                <a:schemeClr val="bg1"/>
              </a:solidFill>
            </a:rPr>
            <a:t>N</a:t>
          </a:r>
          <a:r>
            <a:rPr lang="en-GB" sz="1700" b="0" i="0" kern="1200" dirty="0">
              <a:solidFill>
                <a:schemeClr val="bg1"/>
              </a:solidFill>
            </a:rPr>
            <a:t>ot tied to a specific model type and can be applied to any machine learning model</a:t>
          </a:r>
          <a:endParaRPr lang="en-US" sz="1700" kern="1200" dirty="0">
            <a:solidFill>
              <a:schemeClr val="bg1"/>
            </a:solidFill>
          </a:endParaRPr>
        </a:p>
      </dsp:txBody>
      <dsp:txXfrm>
        <a:off x="4527879" y="442494"/>
        <a:ext cx="2349476" cy="2241478"/>
      </dsp:txXfrm>
    </dsp:sp>
    <dsp:sp modelId="{547E8B03-A9CE-924F-A214-8E8AB100B31F}">
      <dsp:nvSpPr>
        <dsp:cNvPr id="0" name=""/>
        <dsp:cNvSpPr/>
      </dsp:nvSpPr>
      <dsp:spPr>
        <a:xfrm>
          <a:off x="1634093" y="3093763"/>
          <a:ext cx="2591994" cy="24839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8C0FB-854D-A248-B43A-5892BB8BD69E}">
      <dsp:nvSpPr>
        <dsp:cNvPr id="0" name=""/>
        <dsp:cNvSpPr/>
      </dsp:nvSpPr>
      <dsp:spPr>
        <a:xfrm>
          <a:off x="4406620" y="3093763"/>
          <a:ext cx="2591994" cy="24839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2B2DA-B33E-E241-B66D-CF62D1169625}">
      <dsp:nvSpPr>
        <dsp:cNvPr id="0" name=""/>
        <dsp:cNvSpPr/>
      </dsp:nvSpPr>
      <dsp:spPr>
        <a:xfrm>
          <a:off x="1366857" y="0"/>
          <a:ext cx="5898995" cy="5898995"/>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28417-A51E-5A42-B5AD-D953AD56352B}">
      <dsp:nvSpPr>
        <dsp:cNvPr id="0" name=""/>
        <dsp:cNvSpPr/>
      </dsp:nvSpPr>
      <dsp:spPr>
        <a:xfrm>
          <a:off x="1634093"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b="1"/>
          </a:pPr>
          <a:r>
            <a:rPr lang="en-NL" sz="1600" b="1" u="sng" kern="1200" dirty="0">
              <a:solidFill>
                <a:schemeClr val="bg1"/>
              </a:solidFill>
            </a:rPr>
            <a:t>Model-dependent </a:t>
          </a:r>
        </a:p>
        <a:p>
          <a:pPr marL="0" lvl="0" indent="0" algn="ctr" defTabSz="711200">
            <a:lnSpc>
              <a:spcPct val="90000"/>
            </a:lnSpc>
            <a:spcBef>
              <a:spcPct val="0"/>
            </a:spcBef>
            <a:spcAft>
              <a:spcPct val="35000"/>
            </a:spcAft>
            <a:buNone/>
            <a:defRPr b="1"/>
          </a:pPr>
          <a:r>
            <a:rPr lang="en-NL" sz="1600" b="1" i="0" u="none" kern="1200" dirty="0">
              <a:solidFill>
                <a:schemeClr val="bg1"/>
              </a:solidFill>
            </a:rPr>
            <a:t>D</a:t>
          </a:r>
          <a:r>
            <a:rPr lang="en-GB" sz="1600" b="0" i="0" kern="1200" dirty="0" err="1">
              <a:solidFill>
                <a:schemeClr val="bg1"/>
              </a:solidFill>
            </a:rPr>
            <a:t>esigned</a:t>
          </a:r>
          <a:r>
            <a:rPr lang="en-GB" sz="1600" b="0" i="0" kern="1200" dirty="0">
              <a:solidFill>
                <a:schemeClr val="bg1"/>
              </a:solidFill>
            </a:rPr>
            <a:t> for a particular type of model. </a:t>
          </a:r>
        </a:p>
        <a:p>
          <a:pPr marL="0" lvl="0" indent="0" algn="ctr" defTabSz="711200">
            <a:lnSpc>
              <a:spcPct val="90000"/>
            </a:lnSpc>
            <a:spcBef>
              <a:spcPct val="0"/>
            </a:spcBef>
            <a:spcAft>
              <a:spcPct val="35000"/>
            </a:spcAft>
            <a:buNone/>
            <a:defRPr b="1"/>
          </a:pPr>
          <a:r>
            <a:rPr lang="en-GB" sz="1600" b="0" i="0" kern="1200" dirty="0">
              <a:solidFill>
                <a:schemeClr val="bg1"/>
              </a:solidFill>
            </a:rPr>
            <a:t>They leverage the inner workings and characteristics of the model to explain its </a:t>
          </a:r>
          <a:r>
            <a:rPr lang="en-GB" sz="1600" b="0" i="0" kern="1200" dirty="0" err="1">
              <a:solidFill>
                <a:schemeClr val="bg1"/>
              </a:solidFill>
            </a:rPr>
            <a:t>behavior</a:t>
          </a:r>
          <a:endParaRPr lang="en-US" sz="1600" kern="1200" dirty="0">
            <a:solidFill>
              <a:schemeClr val="bg1"/>
            </a:solidFill>
          </a:endParaRPr>
        </a:p>
      </dsp:txBody>
      <dsp:txXfrm>
        <a:off x="1755352" y="442494"/>
        <a:ext cx="2349476" cy="2241478"/>
      </dsp:txXfrm>
    </dsp:sp>
    <dsp:sp modelId="{E13EED26-1C1E-2B4C-B2CD-F281EC4D4F51}">
      <dsp:nvSpPr>
        <dsp:cNvPr id="0" name=""/>
        <dsp:cNvSpPr/>
      </dsp:nvSpPr>
      <dsp:spPr>
        <a:xfrm>
          <a:off x="4406620"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b="1"/>
          </a:pPr>
          <a:r>
            <a:rPr lang="en-NL" sz="1600" b="1" u="sng" kern="1200" dirty="0">
              <a:solidFill>
                <a:schemeClr val="bg1"/>
              </a:solidFill>
            </a:rPr>
            <a:t>Model-agnostic</a:t>
          </a:r>
          <a:endParaRPr lang="en-NL" sz="1600" b="1" kern="1200" dirty="0">
            <a:solidFill>
              <a:schemeClr val="bg1"/>
            </a:solidFill>
          </a:endParaRPr>
        </a:p>
        <a:p>
          <a:pPr marL="0" lvl="0" indent="0" algn="ctr" defTabSz="711200">
            <a:lnSpc>
              <a:spcPct val="90000"/>
            </a:lnSpc>
            <a:spcBef>
              <a:spcPct val="0"/>
            </a:spcBef>
            <a:spcAft>
              <a:spcPct val="35000"/>
            </a:spcAft>
            <a:buNone/>
            <a:defRPr b="1"/>
          </a:pPr>
          <a:r>
            <a:rPr lang="en-GB" sz="1600" b="0" kern="1200" dirty="0">
              <a:solidFill>
                <a:schemeClr val="bg1"/>
              </a:solidFill>
            </a:rPr>
            <a:t>N</a:t>
          </a:r>
          <a:r>
            <a:rPr lang="en-GB" sz="1600" b="0" i="0" kern="1200" dirty="0">
              <a:solidFill>
                <a:schemeClr val="bg1"/>
              </a:solidFill>
            </a:rPr>
            <a:t>ot tied to a specific model type and can be applied to any machine learning model</a:t>
          </a:r>
          <a:endParaRPr lang="en-US" sz="1600" kern="1200" dirty="0">
            <a:solidFill>
              <a:schemeClr val="bg1"/>
            </a:solidFill>
          </a:endParaRPr>
        </a:p>
      </dsp:txBody>
      <dsp:txXfrm>
        <a:off x="4527879" y="442494"/>
        <a:ext cx="2349476" cy="2241478"/>
      </dsp:txXfrm>
    </dsp:sp>
    <dsp:sp modelId="{547E8B03-A9CE-924F-A214-8E8AB100B31F}">
      <dsp:nvSpPr>
        <dsp:cNvPr id="0" name=""/>
        <dsp:cNvSpPr/>
      </dsp:nvSpPr>
      <dsp:spPr>
        <a:xfrm>
          <a:off x="1634093" y="3093763"/>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b="1"/>
          </a:pPr>
          <a:r>
            <a:rPr lang="en-GB" sz="1500" b="1" u="sng" kern="1200" dirty="0">
              <a:solidFill>
                <a:schemeClr val="bg1"/>
              </a:solidFill>
            </a:rPr>
            <a:t>Global</a:t>
          </a:r>
          <a:r>
            <a:rPr lang="en-GB" sz="1500" b="1" i="0" u="sng" kern="1200" dirty="0">
              <a:solidFill>
                <a:schemeClr val="bg1"/>
              </a:solidFill>
            </a:rPr>
            <a:t> interpretability</a:t>
          </a:r>
        </a:p>
        <a:p>
          <a:pPr marL="0" lvl="0" indent="0" algn="ctr" defTabSz="666750">
            <a:lnSpc>
              <a:spcPct val="90000"/>
            </a:lnSpc>
            <a:spcBef>
              <a:spcPct val="0"/>
            </a:spcBef>
            <a:spcAft>
              <a:spcPct val="35000"/>
            </a:spcAft>
            <a:buNone/>
            <a:defRPr b="1"/>
          </a:pPr>
          <a:r>
            <a:rPr lang="en-GB" sz="1500" b="1" i="0" kern="1200" dirty="0">
              <a:solidFill>
                <a:schemeClr val="bg1"/>
              </a:solidFill>
            </a:rPr>
            <a:t> </a:t>
          </a:r>
          <a:r>
            <a:rPr lang="en-GB" sz="1500" b="0" i="0" kern="1200" dirty="0">
              <a:solidFill>
                <a:schemeClr val="bg1"/>
              </a:solidFill>
            </a:rPr>
            <a:t>Understanding the overall </a:t>
          </a:r>
          <a:r>
            <a:rPr lang="en-GB" sz="1500" b="0" i="0" kern="1200" dirty="0" err="1">
              <a:solidFill>
                <a:schemeClr val="bg1"/>
              </a:solidFill>
            </a:rPr>
            <a:t>behavior</a:t>
          </a:r>
          <a:r>
            <a:rPr lang="en-GB" sz="1500" b="0" i="0" kern="1200" dirty="0">
              <a:solidFill>
                <a:schemeClr val="bg1"/>
              </a:solidFill>
            </a:rPr>
            <a:t> of a model across its entire input space. </a:t>
          </a:r>
          <a:r>
            <a:rPr lang="en-GB" sz="1500" kern="1200" dirty="0">
              <a:solidFill>
                <a:schemeClr val="bg1"/>
              </a:solidFill>
            </a:rPr>
            <a:t>H</a:t>
          </a:r>
          <a:r>
            <a:rPr lang="en-GB" sz="1500" b="0" i="0" kern="1200" dirty="0">
              <a:solidFill>
                <a:schemeClr val="bg1"/>
              </a:solidFill>
            </a:rPr>
            <a:t>olistic view of the model's decision-making process and its underlying logic</a:t>
          </a:r>
          <a:endParaRPr lang="en-US" sz="1500" kern="1200" dirty="0">
            <a:solidFill>
              <a:schemeClr val="bg1"/>
            </a:solidFill>
          </a:endParaRPr>
        </a:p>
      </dsp:txBody>
      <dsp:txXfrm>
        <a:off x="1755352" y="3215022"/>
        <a:ext cx="2349476" cy="2241478"/>
      </dsp:txXfrm>
    </dsp:sp>
    <dsp:sp modelId="{5F58C0FB-854D-A248-B43A-5892BB8BD69E}">
      <dsp:nvSpPr>
        <dsp:cNvPr id="0" name=""/>
        <dsp:cNvSpPr/>
      </dsp:nvSpPr>
      <dsp:spPr>
        <a:xfrm>
          <a:off x="4406620" y="3093763"/>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b="1"/>
          </a:pPr>
          <a:r>
            <a:rPr lang="en-GB" sz="1500" b="1" u="sng" kern="1200" dirty="0">
              <a:solidFill>
                <a:schemeClr val="bg1"/>
              </a:solidFill>
            </a:rPr>
            <a:t>Local </a:t>
          </a:r>
          <a:r>
            <a:rPr lang="en-GB" sz="1500" b="1" i="0" u="sng" kern="1200" dirty="0">
              <a:solidFill>
                <a:schemeClr val="bg1"/>
              </a:solidFill>
            </a:rPr>
            <a:t>interpretability</a:t>
          </a:r>
        </a:p>
        <a:p>
          <a:pPr marL="0" lvl="0" indent="0" algn="ctr" defTabSz="666750">
            <a:lnSpc>
              <a:spcPct val="90000"/>
            </a:lnSpc>
            <a:spcBef>
              <a:spcPct val="0"/>
            </a:spcBef>
            <a:spcAft>
              <a:spcPct val="35000"/>
            </a:spcAft>
            <a:buNone/>
            <a:defRPr b="1"/>
          </a:pPr>
          <a:r>
            <a:rPr lang="en-GB" sz="1500" b="1" i="0" kern="1200" dirty="0">
              <a:solidFill>
                <a:schemeClr val="bg1"/>
              </a:solidFill>
            </a:rPr>
            <a:t> </a:t>
          </a:r>
          <a:r>
            <a:rPr lang="en-GB" sz="1500" kern="1200" dirty="0">
              <a:solidFill>
                <a:schemeClr val="bg1"/>
              </a:solidFill>
            </a:rPr>
            <a:t>?</a:t>
          </a:r>
          <a:endParaRPr lang="en-US" sz="1500" kern="1200" dirty="0">
            <a:solidFill>
              <a:schemeClr val="bg1"/>
            </a:solidFill>
          </a:endParaRPr>
        </a:p>
      </dsp:txBody>
      <dsp:txXfrm>
        <a:off x="4527879" y="3215022"/>
        <a:ext cx="2349476" cy="22414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2B2DA-B33E-E241-B66D-CF62D1169625}">
      <dsp:nvSpPr>
        <dsp:cNvPr id="0" name=""/>
        <dsp:cNvSpPr/>
      </dsp:nvSpPr>
      <dsp:spPr>
        <a:xfrm>
          <a:off x="1366857" y="0"/>
          <a:ext cx="5898995" cy="5898995"/>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28417-A51E-5A42-B5AD-D953AD56352B}">
      <dsp:nvSpPr>
        <dsp:cNvPr id="0" name=""/>
        <dsp:cNvSpPr/>
      </dsp:nvSpPr>
      <dsp:spPr>
        <a:xfrm>
          <a:off x="1634093"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b="1"/>
          </a:pPr>
          <a:r>
            <a:rPr lang="en-NL" sz="1600" b="1" u="sng" kern="1200" dirty="0">
              <a:solidFill>
                <a:schemeClr val="bg1"/>
              </a:solidFill>
            </a:rPr>
            <a:t>Model-dependent </a:t>
          </a:r>
        </a:p>
        <a:p>
          <a:pPr marL="0" lvl="0" indent="0" algn="ctr" defTabSz="711200">
            <a:lnSpc>
              <a:spcPct val="90000"/>
            </a:lnSpc>
            <a:spcBef>
              <a:spcPct val="0"/>
            </a:spcBef>
            <a:spcAft>
              <a:spcPct val="35000"/>
            </a:spcAft>
            <a:buNone/>
            <a:defRPr b="1"/>
          </a:pPr>
          <a:r>
            <a:rPr lang="en-NL" sz="1600" b="1" i="0" u="none" kern="1200" dirty="0">
              <a:solidFill>
                <a:schemeClr val="bg1"/>
              </a:solidFill>
            </a:rPr>
            <a:t>D</a:t>
          </a:r>
          <a:r>
            <a:rPr lang="en-GB" sz="1600" b="0" i="0" kern="1200" dirty="0" err="1">
              <a:solidFill>
                <a:schemeClr val="bg1"/>
              </a:solidFill>
            </a:rPr>
            <a:t>esigned</a:t>
          </a:r>
          <a:r>
            <a:rPr lang="en-GB" sz="1600" b="0" i="0" kern="1200" dirty="0">
              <a:solidFill>
                <a:schemeClr val="bg1"/>
              </a:solidFill>
            </a:rPr>
            <a:t> for a particular type of model. </a:t>
          </a:r>
        </a:p>
        <a:p>
          <a:pPr marL="0" lvl="0" indent="0" algn="ctr" defTabSz="711200">
            <a:lnSpc>
              <a:spcPct val="90000"/>
            </a:lnSpc>
            <a:spcBef>
              <a:spcPct val="0"/>
            </a:spcBef>
            <a:spcAft>
              <a:spcPct val="35000"/>
            </a:spcAft>
            <a:buNone/>
            <a:defRPr b="1"/>
          </a:pPr>
          <a:r>
            <a:rPr lang="en-GB" sz="1600" b="0" i="0" kern="1200" dirty="0">
              <a:solidFill>
                <a:schemeClr val="bg1"/>
              </a:solidFill>
            </a:rPr>
            <a:t>They leverage the inner workings and characteristics of the model to explain its </a:t>
          </a:r>
          <a:r>
            <a:rPr lang="en-GB" sz="1600" b="0" i="0" kern="1200" dirty="0" err="1">
              <a:solidFill>
                <a:schemeClr val="bg1"/>
              </a:solidFill>
            </a:rPr>
            <a:t>behavior</a:t>
          </a:r>
          <a:endParaRPr lang="en-US" sz="1600" kern="1200" dirty="0">
            <a:solidFill>
              <a:schemeClr val="bg1"/>
            </a:solidFill>
          </a:endParaRPr>
        </a:p>
      </dsp:txBody>
      <dsp:txXfrm>
        <a:off x="1755352" y="442494"/>
        <a:ext cx="2349476" cy="2241478"/>
      </dsp:txXfrm>
    </dsp:sp>
    <dsp:sp modelId="{E13EED26-1C1E-2B4C-B2CD-F281EC4D4F51}">
      <dsp:nvSpPr>
        <dsp:cNvPr id="0" name=""/>
        <dsp:cNvSpPr/>
      </dsp:nvSpPr>
      <dsp:spPr>
        <a:xfrm>
          <a:off x="4406620"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b="1"/>
          </a:pPr>
          <a:r>
            <a:rPr lang="en-NL" sz="1600" b="1" u="sng" kern="1200" dirty="0">
              <a:solidFill>
                <a:schemeClr val="bg1"/>
              </a:solidFill>
            </a:rPr>
            <a:t>Model-agnostic</a:t>
          </a:r>
          <a:endParaRPr lang="en-NL" sz="1600" b="1" kern="1200" dirty="0">
            <a:solidFill>
              <a:schemeClr val="bg1"/>
            </a:solidFill>
          </a:endParaRPr>
        </a:p>
        <a:p>
          <a:pPr marL="0" lvl="0" indent="0" algn="ctr" defTabSz="711200">
            <a:lnSpc>
              <a:spcPct val="90000"/>
            </a:lnSpc>
            <a:spcBef>
              <a:spcPct val="0"/>
            </a:spcBef>
            <a:spcAft>
              <a:spcPct val="35000"/>
            </a:spcAft>
            <a:buNone/>
            <a:defRPr b="1"/>
          </a:pPr>
          <a:r>
            <a:rPr lang="en-GB" sz="1600" b="0" kern="1200" dirty="0">
              <a:solidFill>
                <a:schemeClr val="bg1"/>
              </a:solidFill>
            </a:rPr>
            <a:t>N</a:t>
          </a:r>
          <a:r>
            <a:rPr lang="en-GB" sz="1600" b="0" i="0" kern="1200" dirty="0">
              <a:solidFill>
                <a:schemeClr val="bg1"/>
              </a:solidFill>
            </a:rPr>
            <a:t>ot tied to a specific model type and can be applied to any machine learning model</a:t>
          </a:r>
          <a:endParaRPr lang="en-US" sz="1600" kern="1200" dirty="0">
            <a:solidFill>
              <a:schemeClr val="bg1"/>
            </a:solidFill>
          </a:endParaRPr>
        </a:p>
      </dsp:txBody>
      <dsp:txXfrm>
        <a:off x="4527879" y="442494"/>
        <a:ext cx="2349476" cy="2241478"/>
      </dsp:txXfrm>
    </dsp:sp>
    <dsp:sp modelId="{547E8B03-A9CE-924F-A214-8E8AB100B31F}">
      <dsp:nvSpPr>
        <dsp:cNvPr id="0" name=""/>
        <dsp:cNvSpPr/>
      </dsp:nvSpPr>
      <dsp:spPr>
        <a:xfrm>
          <a:off x="1634093" y="3093763"/>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b="1"/>
          </a:pPr>
          <a:r>
            <a:rPr lang="en-GB" sz="1500" b="1" u="sng" kern="1200" dirty="0">
              <a:solidFill>
                <a:schemeClr val="bg1"/>
              </a:solidFill>
            </a:rPr>
            <a:t>Global</a:t>
          </a:r>
          <a:r>
            <a:rPr lang="en-GB" sz="1500" b="1" i="0" u="sng" kern="1200" dirty="0">
              <a:solidFill>
                <a:schemeClr val="bg1"/>
              </a:solidFill>
            </a:rPr>
            <a:t> interpretability</a:t>
          </a:r>
        </a:p>
        <a:p>
          <a:pPr marL="0" lvl="0" indent="0" algn="ctr" defTabSz="666750">
            <a:lnSpc>
              <a:spcPct val="90000"/>
            </a:lnSpc>
            <a:spcBef>
              <a:spcPct val="0"/>
            </a:spcBef>
            <a:spcAft>
              <a:spcPct val="35000"/>
            </a:spcAft>
            <a:buNone/>
            <a:defRPr b="1"/>
          </a:pPr>
          <a:r>
            <a:rPr lang="en-GB" sz="1500" b="1" i="0" kern="1200" dirty="0">
              <a:solidFill>
                <a:schemeClr val="bg1"/>
              </a:solidFill>
            </a:rPr>
            <a:t> </a:t>
          </a:r>
          <a:r>
            <a:rPr lang="en-GB" sz="1500" b="0" i="0" kern="1200" dirty="0">
              <a:solidFill>
                <a:schemeClr val="bg1"/>
              </a:solidFill>
            </a:rPr>
            <a:t>Understanding the overall </a:t>
          </a:r>
          <a:r>
            <a:rPr lang="en-GB" sz="1500" b="0" i="0" kern="1200" dirty="0" err="1">
              <a:solidFill>
                <a:schemeClr val="bg1"/>
              </a:solidFill>
            </a:rPr>
            <a:t>behavior</a:t>
          </a:r>
          <a:r>
            <a:rPr lang="en-GB" sz="1500" b="0" i="0" kern="1200" dirty="0">
              <a:solidFill>
                <a:schemeClr val="bg1"/>
              </a:solidFill>
            </a:rPr>
            <a:t> of a model across its entire input space. </a:t>
          </a:r>
          <a:r>
            <a:rPr lang="en-GB" sz="1500" kern="1200" dirty="0">
              <a:solidFill>
                <a:schemeClr val="bg1"/>
              </a:solidFill>
            </a:rPr>
            <a:t>H</a:t>
          </a:r>
          <a:r>
            <a:rPr lang="en-GB" sz="1500" b="0" i="0" kern="1200" dirty="0">
              <a:solidFill>
                <a:schemeClr val="bg1"/>
              </a:solidFill>
            </a:rPr>
            <a:t>olistic view of the model's decision-making process and its underlying logic</a:t>
          </a:r>
          <a:endParaRPr lang="en-US" sz="1500" kern="1200" dirty="0">
            <a:solidFill>
              <a:schemeClr val="bg1"/>
            </a:solidFill>
          </a:endParaRPr>
        </a:p>
      </dsp:txBody>
      <dsp:txXfrm>
        <a:off x="1755352" y="3215022"/>
        <a:ext cx="2349476" cy="2241478"/>
      </dsp:txXfrm>
    </dsp:sp>
    <dsp:sp modelId="{5F58C0FB-854D-A248-B43A-5892BB8BD69E}">
      <dsp:nvSpPr>
        <dsp:cNvPr id="0" name=""/>
        <dsp:cNvSpPr/>
      </dsp:nvSpPr>
      <dsp:spPr>
        <a:xfrm>
          <a:off x="4406620" y="3093763"/>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b="1"/>
          </a:pPr>
          <a:r>
            <a:rPr lang="en-GB" sz="1500" b="1" u="sng" kern="1200" dirty="0">
              <a:solidFill>
                <a:schemeClr val="bg1"/>
              </a:solidFill>
            </a:rPr>
            <a:t>Local </a:t>
          </a:r>
          <a:r>
            <a:rPr lang="en-GB" sz="1500" b="1" i="0" u="sng" kern="1200" dirty="0">
              <a:solidFill>
                <a:schemeClr val="bg1"/>
              </a:solidFill>
            </a:rPr>
            <a:t>interpretability</a:t>
          </a:r>
        </a:p>
        <a:p>
          <a:pPr marL="0" lvl="0" indent="0" algn="ctr" defTabSz="666750">
            <a:lnSpc>
              <a:spcPct val="90000"/>
            </a:lnSpc>
            <a:spcBef>
              <a:spcPct val="0"/>
            </a:spcBef>
            <a:spcAft>
              <a:spcPct val="35000"/>
            </a:spcAft>
            <a:buNone/>
            <a:defRPr b="1"/>
          </a:pPr>
          <a:r>
            <a:rPr lang="en-GB" sz="1500" b="1" i="0" kern="1200" dirty="0">
              <a:solidFill>
                <a:schemeClr val="bg1"/>
              </a:solidFill>
            </a:rPr>
            <a:t> </a:t>
          </a:r>
          <a:r>
            <a:rPr lang="en-GB" sz="1500" kern="1200" dirty="0">
              <a:solidFill>
                <a:schemeClr val="bg1"/>
              </a:solidFill>
            </a:rPr>
            <a:t>E</a:t>
          </a:r>
          <a:r>
            <a:rPr lang="en-GB" sz="1500" b="0" i="0" kern="1200" dirty="0">
              <a:solidFill>
                <a:schemeClr val="bg1"/>
              </a:solidFill>
            </a:rPr>
            <a:t>xplaining individual predictions. </a:t>
          </a:r>
        </a:p>
        <a:p>
          <a:pPr marL="0" lvl="0" indent="0" algn="ctr" defTabSz="666750">
            <a:lnSpc>
              <a:spcPct val="90000"/>
            </a:lnSpc>
            <a:spcBef>
              <a:spcPct val="0"/>
            </a:spcBef>
            <a:spcAft>
              <a:spcPct val="35000"/>
            </a:spcAft>
            <a:buNone/>
            <a:defRPr b="1"/>
          </a:pPr>
          <a:r>
            <a:rPr lang="en-GB" sz="1500" kern="1200" dirty="0">
              <a:solidFill>
                <a:schemeClr val="bg1"/>
              </a:solidFill>
            </a:rPr>
            <a:t>W</a:t>
          </a:r>
          <a:r>
            <a:rPr lang="en-GB" sz="1500" b="0" i="0" kern="1200" dirty="0">
              <a:solidFill>
                <a:schemeClr val="bg1"/>
              </a:solidFill>
            </a:rPr>
            <a:t>hy a particular prediction was made by </a:t>
          </a:r>
          <a:r>
            <a:rPr lang="en-GB" sz="1500" b="0" i="0" kern="1200" dirty="0" err="1">
              <a:solidFill>
                <a:schemeClr val="bg1"/>
              </a:solidFill>
            </a:rPr>
            <a:t>analyzing</a:t>
          </a:r>
          <a:r>
            <a:rPr lang="en-GB" sz="1500" b="0" i="0" kern="1200" dirty="0">
              <a:solidFill>
                <a:schemeClr val="bg1"/>
              </a:solidFill>
            </a:rPr>
            <a:t> the specific input features that influenced the decision</a:t>
          </a:r>
          <a:endParaRPr lang="en-US" sz="1500" kern="1200" dirty="0">
            <a:solidFill>
              <a:schemeClr val="bg1"/>
            </a:solidFill>
          </a:endParaRPr>
        </a:p>
      </dsp:txBody>
      <dsp:txXfrm>
        <a:off x="4527879" y="3215022"/>
        <a:ext cx="2349476" cy="224147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7/17/24</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Afterwards, collect answers on board</a:t>
            </a:r>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2</a:t>
            </a:fld>
            <a:endParaRPr lang="en-US"/>
          </a:p>
        </p:txBody>
      </p:sp>
    </p:spTree>
    <p:extLst>
      <p:ext uri="{BB962C8B-B14F-4D97-AF65-F5344CB8AC3E}">
        <p14:creationId xmlns:p14="http://schemas.microsoft.com/office/powerpoint/2010/main" val="1979970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13141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243044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283474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2735496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18</a:t>
            </a:fld>
            <a:endParaRPr lang="en-US"/>
          </a:p>
        </p:txBody>
      </p:sp>
    </p:spTree>
    <p:extLst>
      <p:ext uri="{BB962C8B-B14F-4D97-AF65-F5344CB8AC3E}">
        <p14:creationId xmlns:p14="http://schemas.microsoft.com/office/powerpoint/2010/main" val="1491867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When would you remove ”not” as a stop word?</a:t>
            </a:r>
          </a:p>
          <a:p>
            <a:endParaRPr lang="en-NL"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NimbusRomNo9L"/>
              </a:rPr>
              <a:t>We provide a data set of 16k tweets annotated for hate speech. We also </a:t>
            </a:r>
            <a:r>
              <a:rPr lang="en-GB" sz="1800" dirty="0" err="1">
                <a:effectLst/>
                <a:latin typeface="NimbusRomNo9L"/>
              </a:rPr>
              <a:t>inves</a:t>
            </a:r>
            <a:r>
              <a:rPr lang="en-GB" sz="1800" dirty="0">
                <a:effectLst/>
                <a:latin typeface="NimbusRomNo9L"/>
              </a:rPr>
              <a:t>- </a:t>
            </a:r>
            <a:r>
              <a:rPr lang="en-GB" sz="1800" dirty="0" err="1">
                <a:effectLst/>
                <a:latin typeface="NimbusRomNo9L"/>
              </a:rPr>
              <a:t>tigate</a:t>
            </a:r>
            <a:r>
              <a:rPr lang="en-GB" sz="1800" dirty="0">
                <a:effectLst/>
                <a:latin typeface="NimbusRomNo9L"/>
              </a:rPr>
              <a:t> which of the features we use provide the best identification performance. We </a:t>
            </a:r>
            <a:r>
              <a:rPr lang="en-GB" sz="1800" dirty="0" err="1">
                <a:effectLst/>
                <a:latin typeface="NimbusRomNo9L"/>
              </a:rPr>
              <a:t>analyze</a:t>
            </a:r>
            <a:r>
              <a:rPr lang="en-GB" sz="1800" dirty="0">
                <a:effectLst/>
                <a:latin typeface="NimbusRomNo9L"/>
              </a:rPr>
              <a:t> the features that improve detection of hate speech in our corpus, and find that despite presumed differ- </a:t>
            </a:r>
            <a:r>
              <a:rPr lang="en-GB" sz="1800" dirty="0" err="1">
                <a:effectLst/>
                <a:latin typeface="NimbusRomNo9L"/>
              </a:rPr>
              <a:t>ences</a:t>
            </a:r>
            <a:r>
              <a:rPr lang="en-GB" sz="1800" dirty="0">
                <a:effectLst/>
                <a:latin typeface="NimbusRomNo9L"/>
              </a:rPr>
              <a:t> in the geographic and word-length </a:t>
            </a:r>
            <a:r>
              <a:rPr lang="en-GB" sz="1800" dirty="0" err="1">
                <a:effectLst/>
                <a:latin typeface="NimbusRomNo9L"/>
              </a:rPr>
              <a:t>distribu</a:t>
            </a:r>
            <a:r>
              <a:rPr lang="en-GB" sz="1800" dirty="0">
                <a:effectLst/>
                <a:latin typeface="NimbusRomNo9L"/>
              </a:rPr>
              <a:t>- </a:t>
            </a:r>
            <a:r>
              <a:rPr lang="en-GB" sz="1800" dirty="0" err="1">
                <a:effectLst/>
                <a:latin typeface="NimbusRomNo9L"/>
              </a:rPr>
              <a:t>tion</a:t>
            </a:r>
            <a:r>
              <a:rPr lang="en-GB" sz="1800" dirty="0">
                <a:effectLst/>
                <a:latin typeface="NimbusRomNo9L"/>
              </a:rPr>
              <a:t>, they have little to no positive effect on per- </a:t>
            </a:r>
            <a:r>
              <a:rPr lang="en-GB" sz="1800" dirty="0" err="1">
                <a:effectLst/>
                <a:latin typeface="NimbusRomNo9L"/>
              </a:rPr>
              <a:t>formance</a:t>
            </a:r>
            <a:r>
              <a:rPr lang="en-GB" sz="1800" dirty="0">
                <a:effectLst/>
                <a:latin typeface="NimbusRomNo9L"/>
              </a:rPr>
              <a:t>, and rarely improve over character-level features. The exception to this rule is gender. </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NimbusRomNo9L"/>
              </a:rPr>
              <a:t>manually annotated our data set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800" dirty="0">
              <a:effectLst/>
              <a:latin typeface="NimbusRomNo9L"/>
            </a:endParaRPr>
          </a:p>
          <a:p>
            <a:r>
              <a:rPr lang="en-GB" sz="1800" dirty="0">
                <a:effectLst/>
                <a:latin typeface="NimbusRomNo9L"/>
              </a:rPr>
              <a:t>We find that the most influential features for the logistic regression (see Table 5) largely correspond with the most frequent terms in Table 2. We see, for instance different </a:t>
            </a:r>
            <a:r>
              <a:rPr lang="en-GB" sz="1800" dirty="0">
                <a:effectLst/>
                <a:latin typeface="CMMI10"/>
              </a:rPr>
              <a:t>n</a:t>
            </a:r>
            <a:r>
              <a:rPr lang="en-GB" sz="1800" dirty="0">
                <a:effectLst/>
                <a:latin typeface="NimbusRomNo9L"/>
              </a:rPr>
              <a:t>-gram lengths of the word “Islam” and “sexist”. </a:t>
            </a:r>
          </a:p>
          <a:p>
            <a:endParaRPr lang="en-GB" dirty="0"/>
          </a:p>
          <a:p>
            <a:r>
              <a:rPr lang="en-GB" sz="1800" dirty="0">
                <a:effectLst/>
                <a:latin typeface="NimbusRomNo9L"/>
              </a:rPr>
              <a:t>Intuitively, it makes sense that not only will the most frequent terms be indicative, but also that character </a:t>
            </a:r>
            <a:r>
              <a:rPr lang="en-GB" sz="1800" dirty="0">
                <a:effectLst/>
                <a:latin typeface="CMMI10"/>
              </a:rPr>
              <a:t>n</a:t>
            </a:r>
            <a:r>
              <a:rPr lang="en-GB" sz="1800" dirty="0">
                <a:effectLst/>
                <a:latin typeface="NimbusRomNo9L"/>
              </a:rPr>
              <a:t>-grams would outperform word </a:t>
            </a:r>
            <a:r>
              <a:rPr lang="en-GB" sz="1800" dirty="0">
                <a:effectLst/>
                <a:latin typeface="CMMI10"/>
              </a:rPr>
              <a:t>n</a:t>
            </a:r>
            <a:r>
              <a:rPr lang="en-GB" sz="1800" dirty="0">
                <a:effectLst/>
                <a:latin typeface="NimbusRomNo9L"/>
              </a:rPr>
              <a:t>- grams, due to character </a:t>
            </a:r>
            <a:r>
              <a:rPr lang="en-GB" sz="1800" dirty="0">
                <a:effectLst/>
                <a:latin typeface="CMMI10"/>
              </a:rPr>
              <a:t>n</a:t>
            </a:r>
            <a:r>
              <a:rPr lang="en-GB" sz="1800" dirty="0">
                <a:effectLst/>
                <a:latin typeface="NimbusRomNo9L"/>
              </a:rPr>
              <a:t>-gram matrices being far less sparse than the word </a:t>
            </a:r>
            <a:r>
              <a:rPr lang="en-GB" sz="1800" dirty="0">
                <a:effectLst/>
                <a:latin typeface="CMMI10"/>
              </a:rPr>
              <a:t>n</a:t>
            </a:r>
            <a:r>
              <a:rPr lang="en-GB" sz="1800" dirty="0">
                <a:effectLst/>
                <a:latin typeface="NimbusRomNo9L"/>
              </a:rPr>
              <a:t>-gram matrices. </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179000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3100635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98611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22</a:t>
            </a:fld>
            <a:endParaRPr lang="en-US" altLang="en-US" dirty="0"/>
          </a:p>
        </p:txBody>
      </p:sp>
    </p:spTree>
    <p:extLst>
      <p:ext uri="{BB962C8B-B14F-4D97-AF65-F5344CB8AC3E}">
        <p14:creationId xmlns:p14="http://schemas.microsoft.com/office/powerpoint/2010/main" val="662503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When would you remove ”not” as a stop word?</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23</a:t>
            </a:fld>
            <a:endParaRPr lang="en-US" altLang="en-US" dirty="0"/>
          </a:p>
        </p:txBody>
      </p:sp>
    </p:spTree>
    <p:extLst>
      <p:ext uri="{BB962C8B-B14F-4D97-AF65-F5344CB8AC3E}">
        <p14:creationId xmlns:p14="http://schemas.microsoft.com/office/powerpoint/2010/main" val="962023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3</a:t>
            </a:fld>
            <a:endParaRPr lang="en-US"/>
          </a:p>
        </p:txBody>
      </p:sp>
    </p:spTree>
    <p:extLst>
      <p:ext uri="{BB962C8B-B14F-4D97-AF65-F5344CB8AC3E}">
        <p14:creationId xmlns:p14="http://schemas.microsoft.com/office/powerpoint/2010/main" val="933329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24</a:t>
            </a:fld>
            <a:endParaRPr lang="en-US" altLang="en-US" dirty="0"/>
          </a:p>
        </p:txBody>
      </p:sp>
    </p:spTree>
    <p:extLst>
      <p:ext uri="{BB962C8B-B14F-4D97-AF65-F5344CB8AC3E}">
        <p14:creationId xmlns:p14="http://schemas.microsoft.com/office/powerpoint/2010/main" val="3576185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What do the others add?</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25</a:t>
            </a:fld>
            <a:endParaRPr lang="en-US" altLang="en-US" dirty="0"/>
          </a:p>
        </p:txBody>
      </p:sp>
    </p:spTree>
    <p:extLst>
      <p:ext uri="{BB962C8B-B14F-4D97-AF65-F5344CB8AC3E}">
        <p14:creationId xmlns:p14="http://schemas.microsoft.com/office/powerpoint/2010/main" val="4289466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26</a:t>
            </a:fld>
            <a:endParaRPr lang="en-US"/>
          </a:p>
        </p:txBody>
      </p:sp>
    </p:spTree>
    <p:extLst>
      <p:ext uri="{BB962C8B-B14F-4D97-AF65-F5344CB8AC3E}">
        <p14:creationId xmlns:p14="http://schemas.microsoft.com/office/powerpoint/2010/main" val="2768406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u="none" strike="noStrike" dirty="0">
                <a:solidFill>
                  <a:srgbClr val="202020"/>
                </a:solidFill>
                <a:effectLst/>
                <a:latin typeface="Helvetica" pitchFamily="2" charset="0"/>
              </a:rPr>
              <a:t>Consequently, we explored the actual usage of the WAR frame, and explored which topics (among the topics identified in the first part of the study) are more frequently framed within the metaphor of WAR. </a:t>
            </a:r>
          </a:p>
          <a:p>
            <a:endParaRPr lang="en-GB" b="0" i="0" u="none" strike="noStrike" dirty="0">
              <a:solidFill>
                <a:srgbClr val="202020"/>
              </a:solidFill>
              <a:effectLst/>
              <a:latin typeface="Helvetica" pitchFamily="2" charset="0"/>
            </a:endParaRPr>
          </a:p>
          <a:p>
            <a:r>
              <a:rPr lang="en-GB" b="0" i="0" u="none" strike="noStrike" dirty="0">
                <a:solidFill>
                  <a:srgbClr val="202020"/>
                </a:solidFill>
                <a:effectLst/>
                <a:latin typeface="Helvetica" pitchFamily="2" charset="0"/>
              </a:rPr>
              <a:t>To do so, we compiled a list of war-related lexical units and ran it against our corpus of Covid-19 tweets, observing and discussing which lexical units of each frame were used in the tweets, and within which topics. </a:t>
            </a:r>
          </a:p>
          <a:p>
            <a:endParaRPr lang="en-GB" b="0" i="0" u="none" strike="noStrike" dirty="0">
              <a:solidFill>
                <a:srgbClr val="202020"/>
              </a:solidFill>
              <a:effectLst/>
              <a:latin typeface="Helvetica" pitchFamily="2" charset="0"/>
            </a:endParaRPr>
          </a:p>
          <a:p>
            <a:r>
              <a:rPr lang="en-GB" b="0" i="0" u="none" strike="noStrike" dirty="0">
                <a:solidFill>
                  <a:srgbClr val="202020"/>
                </a:solidFill>
                <a:effectLst/>
                <a:latin typeface="Helvetica" pitchFamily="2" charset="0"/>
              </a:rPr>
              <a:t>The results show that 5.32% of all tweets contain war-related terms and are therefore likely to frame the discourse around Covid-19 metaphorically, in terms of a literal war.</a:t>
            </a: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28</a:t>
            </a:fld>
            <a:endParaRPr lang="en-US" altLang="en-US" dirty="0"/>
          </a:p>
        </p:txBody>
      </p:sp>
    </p:spTree>
    <p:extLst>
      <p:ext uri="{BB962C8B-B14F-4D97-AF65-F5344CB8AC3E}">
        <p14:creationId xmlns:p14="http://schemas.microsoft.com/office/powerpoint/2010/main" val="1332668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29</a:t>
            </a:fld>
            <a:endParaRPr lang="en-US" altLang="en-US" dirty="0"/>
          </a:p>
        </p:txBody>
      </p:sp>
    </p:spTree>
    <p:extLst>
      <p:ext uri="{BB962C8B-B14F-4D97-AF65-F5344CB8AC3E}">
        <p14:creationId xmlns:p14="http://schemas.microsoft.com/office/powerpoint/2010/main" val="2723086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31</a:t>
            </a:fld>
            <a:endParaRPr lang="en-US"/>
          </a:p>
        </p:txBody>
      </p:sp>
    </p:spTree>
    <p:extLst>
      <p:ext uri="{BB962C8B-B14F-4D97-AF65-F5344CB8AC3E}">
        <p14:creationId xmlns:p14="http://schemas.microsoft.com/office/powerpoint/2010/main" val="1132854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33</a:t>
            </a:fld>
            <a:endParaRPr lang="en-US" altLang="en-US" dirty="0"/>
          </a:p>
        </p:txBody>
      </p:sp>
    </p:spTree>
    <p:extLst>
      <p:ext uri="{BB962C8B-B14F-4D97-AF65-F5344CB8AC3E}">
        <p14:creationId xmlns:p14="http://schemas.microsoft.com/office/powerpoint/2010/main" val="1364804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Model-dependent interpretability techniques are designed specifically for a particular type of machine learning model. They leverage the inner workings and characteristics of the model to explain its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These techniques often rely on model-specific properties, such as feature importance scores from decision trees or gradients in deep neural networks, to provide interpretability.</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In contrast, model-agnostic interpretability techniques are not tied to a specific model type and can be applied to any machine learning model. These techniques focus on understanding the model's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without relying on its internal structure or properties. Model-agnostic interpretability methods often involve creating surrogate models or using post-hoc explanation techniques, such as feature importance scores or local perturbations, to gain insights into a model's predictions.</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42</a:t>
            </a:fld>
            <a:endParaRPr lang="en-US" altLang="en-US" dirty="0"/>
          </a:p>
        </p:txBody>
      </p:sp>
    </p:spTree>
    <p:extLst>
      <p:ext uri="{BB962C8B-B14F-4D97-AF65-F5344CB8AC3E}">
        <p14:creationId xmlns:p14="http://schemas.microsoft.com/office/powerpoint/2010/main" val="1279450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1" i="0" u="none" strike="noStrike" dirty="0">
                <a:solidFill>
                  <a:srgbClr val="404040"/>
                </a:solidFill>
                <a:effectLst/>
                <a:latin typeface="Roboto Slab" panose="020F0502020204030204" pitchFamily="34" charset="0"/>
              </a:rPr>
              <a:t>effect of all the features</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43</a:t>
            </a:fld>
            <a:endParaRPr lang="en-US" altLang="en-US" dirty="0"/>
          </a:p>
        </p:txBody>
      </p:sp>
    </p:spTree>
    <p:extLst>
      <p:ext uri="{BB962C8B-B14F-4D97-AF65-F5344CB8AC3E}">
        <p14:creationId xmlns:p14="http://schemas.microsoft.com/office/powerpoint/2010/main" val="1081973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In contrast, model-agnostic interpretability techniques are not tied to a specific model type and can be applied to any machine learning model. These techniques focus on understanding the model's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without relying on its internal structure or properties. Model-agnostic interpretability methods often involve creating surrogate models or using post-hoc explanation techniques, such as feature importance scores or local perturbations, to gain insights into a model's predictions.</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44</a:t>
            </a:fld>
            <a:endParaRPr lang="en-US" altLang="en-US" dirty="0"/>
          </a:p>
        </p:txBody>
      </p:sp>
    </p:spTree>
    <p:extLst>
      <p:ext uri="{BB962C8B-B14F-4D97-AF65-F5344CB8AC3E}">
        <p14:creationId xmlns:p14="http://schemas.microsoft.com/office/powerpoint/2010/main" val="272285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Then collect on board</a:t>
            </a:r>
          </a:p>
        </p:txBody>
      </p:sp>
      <p:sp>
        <p:nvSpPr>
          <p:cNvPr id="4" name="Slide Number Placeholder 3"/>
          <p:cNvSpPr>
            <a:spLocks noGrp="1"/>
          </p:cNvSpPr>
          <p:nvPr>
            <p:ph type="sldNum" sz="quarter" idx="5"/>
          </p:nvPr>
        </p:nvSpPr>
        <p:spPr/>
        <p:txBody>
          <a:bodyPr/>
          <a:lstStyle/>
          <a:p>
            <a:fld id="{B2C665E2-BD9D-214E-94B9-2388B2D8D33C}" type="slidenum">
              <a:rPr lang="en-US" smtClean="0"/>
              <a:t>4</a:t>
            </a:fld>
            <a:endParaRPr lang="en-US"/>
          </a:p>
        </p:txBody>
      </p:sp>
    </p:spTree>
    <p:extLst>
      <p:ext uri="{BB962C8B-B14F-4D97-AF65-F5344CB8AC3E}">
        <p14:creationId xmlns:p14="http://schemas.microsoft.com/office/powerpoint/2010/main" val="538065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374151"/>
                </a:solidFill>
                <a:effectLst/>
                <a:latin typeface="Söhne"/>
              </a:rPr>
              <a:t>LIME takes the instance we want to explain and creates slightly modified versions of it by making small changes to its features. These modifications aim to capture the important aspects that influenced the model's prediction.</a:t>
            </a:r>
          </a:p>
          <a:p>
            <a:endParaRPr lang="en-GB" b="0" i="0" u="none" strike="noStrike" dirty="0">
              <a:solidFill>
                <a:srgbClr val="374151"/>
              </a:solidFill>
              <a:effectLst/>
              <a:latin typeface="Söhne"/>
            </a:endParaRPr>
          </a:p>
          <a:p>
            <a:r>
              <a:rPr lang="en-GB" b="0" i="0" u="none" strike="noStrike" dirty="0">
                <a:solidFill>
                  <a:srgbClr val="374151"/>
                </a:solidFill>
                <a:effectLst/>
                <a:latin typeface="Söhne"/>
              </a:rPr>
              <a:t>The perturbation-based approach helps in generating modified instances that capture the important features, while surrogate models aid in approximating the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of the black-box model locally.</a:t>
            </a:r>
          </a:p>
          <a:p>
            <a:pPr algn="l">
              <a:buFont typeface="+mj-lt"/>
              <a:buAutoNum type="arabicPeriod"/>
            </a:pPr>
            <a:endParaRPr lang="en-GB" b="0" i="0" u="none" strike="noStrike" dirty="0">
              <a:solidFill>
                <a:srgbClr val="374151"/>
              </a:solidFill>
              <a:effectLst/>
              <a:latin typeface="Söhne"/>
            </a:endParaRPr>
          </a:p>
          <a:p>
            <a:pPr algn="l">
              <a:buFont typeface="+mj-lt"/>
              <a:buAutoNum type="arabicPeriod"/>
            </a:pPr>
            <a:r>
              <a:rPr lang="en-GB" b="0" i="0" u="none" strike="noStrike" dirty="0">
                <a:solidFill>
                  <a:srgbClr val="374151"/>
                </a:solidFill>
                <a:effectLst/>
                <a:latin typeface="Söhne"/>
              </a:rPr>
              <a:t>Surrogate Model: LIME creates a simpler and interpretable model called a surrogate model. It is trained on the modified instances and their corresponding predictions from the original black-box model.</a:t>
            </a:r>
          </a:p>
          <a:p>
            <a:endParaRPr lang="en-GB" dirty="0"/>
          </a:p>
          <a:p>
            <a:pPr algn="l">
              <a:buFont typeface="+mj-lt"/>
              <a:buAutoNum type="arabicPeriod"/>
            </a:pPr>
            <a:r>
              <a:rPr lang="en-GB" b="0" i="0" u="none" strike="noStrike" dirty="0">
                <a:solidFill>
                  <a:srgbClr val="374151"/>
                </a:solidFill>
                <a:effectLst/>
                <a:latin typeface="Söhne"/>
              </a:rPr>
              <a:t>Perturbation-Based Approach: LIME employs a perturbation-based approach to explain individual predictions. It involves creating modified versions of the input instance by making small changes to its features. These modifications aim to highlight the important aspects of the instance that influenced the model's prediction. The modified instances are then used to understand the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of the model locally.</a:t>
            </a:r>
          </a:p>
          <a:p>
            <a:pPr algn="l">
              <a:buFont typeface="+mj-lt"/>
              <a:buAutoNum type="arabicPeriod"/>
            </a:pPr>
            <a:r>
              <a:rPr lang="en-GB" b="0" i="0" u="none" strike="noStrike" dirty="0">
                <a:solidFill>
                  <a:srgbClr val="374151"/>
                </a:solidFill>
                <a:effectLst/>
                <a:latin typeface="Söhne"/>
              </a:rPr>
              <a:t>Surrogate Models: Surrogate models, on the other hand, are simpler and interpretable models that approximate the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of the black-box model locally. In LIME, a surrogate model is trained on the modified instances and their corresponding predictions from the original black-box model. The surrogate model acts as a local approximation of the black-box model for the specific instance being explained.</a:t>
            </a:r>
          </a:p>
          <a:p>
            <a:br>
              <a:rPr lang="en-GB" dirty="0"/>
            </a:b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45</a:t>
            </a:fld>
            <a:endParaRPr lang="en-US" altLang="en-US" dirty="0"/>
          </a:p>
        </p:txBody>
      </p:sp>
    </p:spTree>
    <p:extLst>
      <p:ext uri="{BB962C8B-B14F-4D97-AF65-F5344CB8AC3E}">
        <p14:creationId xmlns:p14="http://schemas.microsoft.com/office/powerpoint/2010/main" val="201441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246376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6</a:t>
            </a:fld>
            <a:endParaRPr lang="en-US"/>
          </a:p>
        </p:txBody>
      </p:sp>
    </p:spTree>
    <p:extLst>
      <p:ext uri="{BB962C8B-B14F-4D97-AF65-F5344CB8AC3E}">
        <p14:creationId xmlns:p14="http://schemas.microsoft.com/office/powerpoint/2010/main" val="1076560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7</a:t>
            </a:fld>
            <a:endParaRPr lang="en-US"/>
          </a:p>
        </p:txBody>
      </p:sp>
    </p:spTree>
    <p:extLst>
      <p:ext uri="{BB962C8B-B14F-4D97-AF65-F5344CB8AC3E}">
        <p14:creationId xmlns:p14="http://schemas.microsoft.com/office/powerpoint/2010/main" val="4133630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narrow definition addresses the public’s perception of fake news</a:t>
            </a:r>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8</a:t>
            </a:fld>
            <a:endParaRPr lang="en-US"/>
          </a:p>
        </p:txBody>
      </p:sp>
    </p:spTree>
    <p:extLst>
      <p:ext uri="{BB962C8B-B14F-4D97-AF65-F5344CB8AC3E}">
        <p14:creationId xmlns:p14="http://schemas.microsoft.com/office/powerpoint/2010/main" val="2342973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Studies in social psychology and communications have demonstrated that human ability to detect deception is only slightly better than chance: typical accuracy rates are in the 55%-58% range, with a mean accuracy of 54% over 1,000 participants in over 100 experiments [Rubin 2010]. The situation is more critical for fake news than other types of information. </a:t>
            </a:r>
          </a:p>
          <a:p>
            <a:r>
              <a:rPr lang="en-US" dirty="0"/>
              <a:t>For news, where one expects authenticity and objectivity, it is relatively easier to gain public trust. In addition, individuals tend to trust fake news after repeated exposures (validity effect [Boehm 1994]), or if it confirms their preexisting beliefs (confirmation bias [Nickerson 1998]) or attitudes (selective exposure [Freedman and Sears 1965; Metzger et al. 2015]), or if it pleases them (desirability bias [Fisher 1993]). </a:t>
            </a:r>
          </a:p>
          <a:p>
            <a:r>
              <a:rPr lang="en-US" dirty="0"/>
              <a:t>Peer pressure can also at times “control” our perception and behavior (e.g., bandwagon effect [</a:t>
            </a:r>
            <a:r>
              <a:rPr lang="en-US" dirty="0" err="1"/>
              <a:t>Leibenstein</a:t>
            </a:r>
            <a:r>
              <a:rPr lang="en-US" dirty="0"/>
              <a:t> 1950]).</a:t>
            </a:r>
          </a:p>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9</a:t>
            </a:fld>
            <a:endParaRPr lang="en-US"/>
          </a:p>
        </p:txBody>
      </p:sp>
    </p:spTree>
    <p:extLst>
      <p:ext uri="{BB962C8B-B14F-4D97-AF65-F5344CB8AC3E}">
        <p14:creationId xmlns:p14="http://schemas.microsoft.com/office/powerpoint/2010/main" val="2141527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2647330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2FB4531-A3C2-3643-A1CC-09788F271323}" type="datetime1">
              <a:rPr lang="en-US" smtClean="0"/>
              <a:t>7/17/24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1535240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C93436-F326-F445-9991-9CCBE530F237}" type="datetime1">
              <a:rPr lang="en-US" smtClean="0"/>
              <a:t>7/17/24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3483749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8BDB6A-9ABF-AE4D-B2A1-4DDB130F6EAC}" type="datetime1">
              <a:rPr lang="en-US" smtClean="0"/>
              <a:t>7/17/24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4277189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5"/>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204047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657405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2"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8" y="3260707"/>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6"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2001"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292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35CC0D-DC87-E04E-8028-3E661EB3552D}" type="datetime1">
              <a:rPr lang="en-US" smtClean="0"/>
              <a:t>7/17/24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B9B7A-17AE-9845-947F-3C8F3590919D}" type="slidenum">
              <a:rPr lang="en-US" smtClean="0"/>
              <a:t>‹#›</a:t>
            </a:fld>
            <a:endParaRPr lang="en-US"/>
          </a:p>
        </p:txBody>
      </p:sp>
    </p:spTree>
    <p:extLst>
      <p:ext uri="{BB962C8B-B14F-4D97-AF65-F5344CB8AC3E}">
        <p14:creationId xmlns:p14="http://schemas.microsoft.com/office/powerpoint/2010/main" val="4409144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2"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8" y="3260707"/>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C2E20F5-83E5-6B40-B324-E94108EA6966}" type="datetime1">
              <a:rPr lang="en-US" smtClean="0"/>
              <a:t>7/17/24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2360455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469505F-9928-A14F-BF88-6FBAEFDE23B6}" type="datetime1">
              <a:rPr lang="en-US" smtClean="0"/>
              <a:t>7/17/24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4262675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1028B3C-A585-FF45-9CF1-436AB0963D3F}" type="datetime1">
              <a:rPr lang="en-US" smtClean="0"/>
              <a:t>7/17/24</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4196514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E212D15-E21A-AA43-ABAD-10C3DBCD170A}" type="datetime1">
              <a:rPr lang="en-US" smtClean="0"/>
              <a:t>7/17/24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3507466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8CA0B-78FF-8844-B23B-A0FD7A54F2AB}" type="datetime1">
              <a:rPr lang="en-US" smtClean="0"/>
              <a:t>7/17/24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193213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A402C9D-D323-5B44-B4E1-7AAA79AE70FA}" type="datetime1">
              <a:rPr lang="en-US" smtClean="0"/>
              <a:t>7/17/24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220609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AC9D21-09E6-3A41-823C-6CDB64C1EA6A}" type="datetime1">
              <a:rPr lang="en-US" smtClean="0"/>
              <a:t>7/17/24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39169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F4BAF-178D-A149-8C27-6256D37E8FE0}" type="datetime1">
              <a:rPr lang="en-US" smtClean="0"/>
              <a:t>7/17/24</a:t>
            </a:fld>
            <a:endParaRPr lang="en-NL"/>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22CFD-4A7B-5A42-A351-F3FAC68F5711}" type="slidenum">
              <a:rPr lang="en-NL" smtClean="0"/>
              <a:t>‹#›</a:t>
            </a:fld>
            <a:endParaRPr lang="en-NL"/>
          </a:p>
        </p:txBody>
      </p:sp>
    </p:spTree>
    <p:extLst>
      <p:ext uri="{BB962C8B-B14F-4D97-AF65-F5344CB8AC3E}">
        <p14:creationId xmlns:p14="http://schemas.microsoft.com/office/powerpoint/2010/main" val="3402129643"/>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4" r:id="rId12"/>
    <p:sldLayoutId id="2147483795" r:id="rId13"/>
    <p:sldLayoutId id="2147483689" r:id="rId14"/>
    <p:sldLayoutId id="2147483703" r:id="rId15"/>
    <p:sldLayoutId id="2147483704" r:id="rId16"/>
    <p:sldLayoutId id="2147483702" r:id="rId17"/>
    <p:sldLayoutId id="2147483699" r:id="rId18"/>
    <p:sldLayoutId id="2147483701" r:id="rId19"/>
    <p:sldLayoutId id="214748370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aclanthology.org/N16-2013"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aclanthology.org/N16-2013"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hyperlink" Target="https://aclanthology.org/N16-2013" TargetMode="Externa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2B36-B908-463E-9EFA-7C493325A349}"/>
              </a:ext>
            </a:extLst>
          </p:cNvPr>
          <p:cNvSpPr>
            <a:spLocks noGrp="1"/>
          </p:cNvSpPr>
          <p:nvPr>
            <p:ph type="ctrTitle"/>
          </p:nvPr>
        </p:nvSpPr>
        <p:spPr/>
        <p:txBody>
          <a:bodyPr>
            <a:normAutofit/>
          </a:bodyPr>
          <a:lstStyle/>
          <a:p>
            <a:r>
              <a:rPr lang="en-NL" sz="6000" dirty="0"/>
              <a:t>Applications of text mining and NLP</a:t>
            </a:r>
            <a:endParaRPr lang="en-NL" dirty="0"/>
          </a:p>
        </p:txBody>
      </p:sp>
      <p:sp>
        <p:nvSpPr>
          <p:cNvPr id="3" name="Subtitle 2">
            <a:extLst>
              <a:ext uri="{FF2B5EF4-FFF2-40B4-BE49-F238E27FC236}">
                <a16:creationId xmlns:a16="http://schemas.microsoft.com/office/drawing/2014/main" id="{1A8D2D6B-F55A-6345-B743-44C8C4A5A5CE}"/>
              </a:ext>
            </a:extLst>
          </p:cNvPr>
          <p:cNvSpPr>
            <a:spLocks noGrp="1"/>
          </p:cNvSpPr>
          <p:nvPr>
            <p:ph type="subTitle" idx="1"/>
          </p:nvPr>
        </p:nvSpPr>
        <p:spPr/>
        <p:txBody>
          <a:bodyPr>
            <a:normAutofit/>
          </a:bodyPr>
          <a:lstStyle/>
          <a:p>
            <a:r>
              <a:rPr lang="en-NL" sz="2800" dirty="0"/>
              <a:t>P</a:t>
            </a:r>
            <a:r>
              <a:rPr lang="en-GB" sz="2800" dirty="0"/>
              <a:t>a</a:t>
            </a:r>
            <a:r>
              <a:rPr lang="en-NL" sz="2800" dirty="0"/>
              <a:t>blo Mosteiro</a:t>
            </a:r>
          </a:p>
          <a:p>
            <a:r>
              <a:rPr lang="en-NL" sz="2800" dirty="0"/>
              <a:t>(with slides by Anastasia Giachanou, Javier García Bernardo, and Ayoub Bagheri)</a:t>
            </a:r>
          </a:p>
        </p:txBody>
      </p:sp>
      <p:sp>
        <p:nvSpPr>
          <p:cNvPr id="4" name="Slide Number Placeholder 3">
            <a:extLst>
              <a:ext uri="{FF2B5EF4-FFF2-40B4-BE49-F238E27FC236}">
                <a16:creationId xmlns:a16="http://schemas.microsoft.com/office/drawing/2014/main" id="{503EAA4E-5443-8DB5-15BB-AE7132AB7E29}"/>
              </a:ext>
            </a:extLst>
          </p:cNvPr>
          <p:cNvSpPr>
            <a:spLocks noGrp="1"/>
          </p:cNvSpPr>
          <p:nvPr>
            <p:ph type="sldNum" sz="quarter" idx="12"/>
          </p:nvPr>
        </p:nvSpPr>
        <p:spPr/>
        <p:txBody>
          <a:bodyPr/>
          <a:lstStyle/>
          <a:p>
            <a:fld id="{91422CFD-4A7B-5A42-A351-F3FAC68F5711}" type="slidenum">
              <a:rPr lang="en-NL" smtClean="0"/>
              <a:t>1</a:t>
            </a:fld>
            <a:endParaRPr lang="en-NL"/>
          </a:p>
        </p:txBody>
      </p:sp>
    </p:spTree>
    <p:extLst>
      <p:ext uri="{BB962C8B-B14F-4D97-AF65-F5344CB8AC3E}">
        <p14:creationId xmlns:p14="http://schemas.microsoft.com/office/powerpoint/2010/main" val="3469353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7961-D97E-7843-A77D-75F1B94163EE}"/>
              </a:ext>
            </a:extLst>
          </p:cNvPr>
          <p:cNvSpPr>
            <a:spLocks noGrp="1"/>
          </p:cNvSpPr>
          <p:nvPr>
            <p:ph type="title"/>
          </p:nvPr>
        </p:nvSpPr>
        <p:spPr/>
        <p:txBody>
          <a:bodyPr/>
          <a:lstStyle/>
          <a:p>
            <a:r>
              <a:rPr lang="en-US" dirty="0"/>
              <a:t>Travel fast and more</a:t>
            </a:r>
          </a:p>
        </p:txBody>
      </p:sp>
      <p:sp>
        <p:nvSpPr>
          <p:cNvPr id="3" name="Content Placeholder 2">
            <a:extLst>
              <a:ext uri="{FF2B5EF4-FFF2-40B4-BE49-F238E27FC236}">
                <a16:creationId xmlns:a16="http://schemas.microsoft.com/office/drawing/2014/main" id="{89C03B58-0B99-7242-A58E-5138C780349A}"/>
              </a:ext>
            </a:extLst>
          </p:cNvPr>
          <p:cNvSpPr>
            <a:spLocks noGrp="1"/>
          </p:cNvSpPr>
          <p:nvPr>
            <p:ph idx="1"/>
          </p:nvPr>
        </p:nvSpPr>
        <p:spPr/>
        <p:txBody>
          <a:bodyPr>
            <a:normAutofit/>
          </a:bodyPr>
          <a:lstStyle/>
          <a:p>
            <a:r>
              <a:rPr lang="en-US" sz="3600" dirty="0">
                <a:solidFill>
                  <a:srgbClr val="000000"/>
                </a:solidFill>
              </a:rPr>
              <a:t>Compared to the truth, fake news on Twitter </a:t>
            </a:r>
          </a:p>
          <a:p>
            <a:pPr lvl="1"/>
            <a:r>
              <a:rPr lang="en-US" sz="3200" dirty="0">
                <a:solidFill>
                  <a:srgbClr val="000000"/>
                </a:solidFill>
              </a:rPr>
              <a:t>is retweeted by many more users, and </a:t>
            </a:r>
          </a:p>
          <a:p>
            <a:pPr lvl="1"/>
            <a:r>
              <a:rPr lang="en-US" sz="3200" dirty="0">
                <a:solidFill>
                  <a:srgbClr val="000000"/>
                </a:solidFill>
              </a:rPr>
              <a:t>spreads far more rapidly (especially political)</a:t>
            </a:r>
            <a:endParaRPr lang="en-US" sz="3200" dirty="0"/>
          </a:p>
          <a:p>
            <a:r>
              <a:rPr lang="en-US" sz="3600" dirty="0"/>
              <a:t>During the 2016 U.S. presidential election campaign:</a:t>
            </a:r>
          </a:p>
          <a:p>
            <a:pPr lvl="1"/>
            <a:r>
              <a:rPr lang="en-US" sz="3200" dirty="0"/>
              <a:t>top 20 fake election stories generated </a:t>
            </a:r>
            <a:r>
              <a:rPr lang="en-US" sz="3200" b="1" dirty="0"/>
              <a:t>8,711,000 </a:t>
            </a:r>
            <a:r>
              <a:rPr lang="en-US" sz="3200" dirty="0"/>
              <a:t>shares, reactions, and comments on Facebook</a:t>
            </a:r>
          </a:p>
          <a:p>
            <a:pPr lvl="1"/>
            <a:r>
              <a:rPr lang="en-US" sz="3200" b="1" dirty="0"/>
              <a:t>7,367,000</a:t>
            </a:r>
            <a:r>
              <a:rPr lang="en-US" sz="3200" dirty="0"/>
              <a:t> for the top 20 most-discussed election stories</a:t>
            </a:r>
          </a:p>
        </p:txBody>
      </p:sp>
      <p:sp>
        <p:nvSpPr>
          <p:cNvPr id="5" name="Rectangle 4">
            <a:extLst>
              <a:ext uri="{FF2B5EF4-FFF2-40B4-BE49-F238E27FC236}">
                <a16:creationId xmlns:a16="http://schemas.microsoft.com/office/drawing/2014/main" id="{C615C3B9-A345-8752-0048-9E6201729A58}"/>
              </a:ext>
            </a:extLst>
          </p:cNvPr>
          <p:cNvSpPr/>
          <p:nvPr/>
        </p:nvSpPr>
        <p:spPr>
          <a:xfrm>
            <a:off x="671494" y="6054777"/>
            <a:ext cx="8838265" cy="646331"/>
          </a:xfrm>
          <a:prstGeom prst="rect">
            <a:avLst/>
          </a:prstGeom>
        </p:spPr>
        <p:txBody>
          <a:bodyPr wrap="square">
            <a:spAutoFit/>
          </a:bodyPr>
          <a:lstStyle/>
          <a:p>
            <a:r>
              <a:rPr lang="en-US" sz="1200" dirty="0"/>
              <a:t>S. </a:t>
            </a:r>
            <a:r>
              <a:rPr lang="en-US" sz="1200" dirty="0" err="1"/>
              <a:t>Vosoughi</a:t>
            </a:r>
            <a:r>
              <a:rPr lang="en-US" sz="1200" dirty="0"/>
              <a:t>, D. Roy, and S. Aral. (2018). The spread of true and false news online. Science 359, 6380, 1146–1151. </a:t>
            </a:r>
          </a:p>
          <a:p>
            <a:r>
              <a:rPr lang="en-US" sz="1200" dirty="0"/>
              <a:t>C. Silverman. (2016). This analysis shows how viral fake election news stories outperformed real news on Facebook. BuzzFeed News 16</a:t>
            </a:r>
          </a:p>
          <a:p>
            <a:endParaRPr lang="en-US" sz="1200" dirty="0"/>
          </a:p>
        </p:txBody>
      </p:sp>
      <p:sp>
        <p:nvSpPr>
          <p:cNvPr id="4" name="Slide Number Placeholder 3">
            <a:extLst>
              <a:ext uri="{FF2B5EF4-FFF2-40B4-BE49-F238E27FC236}">
                <a16:creationId xmlns:a16="http://schemas.microsoft.com/office/drawing/2014/main" id="{67B61919-59E1-3B12-AC5E-8ED7FF9248CB}"/>
              </a:ext>
            </a:extLst>
          </p:cNvPr>
          <p:cNvSpPr>
            <a:spLocks noGrp="1"/>
          </p:cNvSpPr>
          <p:nvPr>
            <p:ph type="sldNum" sz="quarter" idx="12"/>
          </p:nvPr>
        </p:nvSpPr>
        <p:spPr/>
        <p:txBody>
          <a:bodyPr/>
          <a:lstStyle/>
          <a:p>
            <a:fld id="{4C0B9B7A-17AE-9845-947F-3C8F3590919D}" type="slidenum">
              <a:rPr lang="en-US" smtClean="0"/>
              <a:t>10</a:t>
            </a:fld>
            <a:endParaRPr lang="en-US"/>
          </a:p>
        </p:txBody>
      </p:sp>
    </p:spTree>
    <p:extLst>
      <p:ext uri="{BB962C8B-B14F-4D97-AF65-F5344CB8AC3E}">
        <p14:creationId xmlns:p14="http://schemas.microsoft.com/office/powerpoint/2010/main" val="1326529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FF71-3521-9443-A95D-14D9F039FC7C}"/>
              </a:ext>
            </a:extLst>
          </p:cNvPr>
          <p:cNvSpPr>
            <a:spLocks noGrp="1"/>
          </p:cNvSpPr>
          <p:nvPr>
            <p:ph type="title"/>
          </p:nvPr>
        </p:nvSpPr>
        <p:spPr/>
        <p:txBody>
          <a:bodyPr/>
          <a:lstStyle/>
          <a:p>
            <a:r>
              <a:rPr lang="en-US" dirty="0"/>
              <a:t>The role of content</a:t>
            </a:r>
          </a:p>
        </p:txBody>
      </p:sp>
      <p:sp>
        <p:nvSpPr>
          <p:cNvPr id="3" name="Content Placeholder 2">
            <a:extLst>
              <a:ext uri="{FF2B5EF4-FFF2-40B4-BE49-F238E27FC236}">
                <a16:creationId xmlns:a16="http://schemas.microsoft.com/office/drawing/2014/main" id="{DD283E3E-589B-2A4C-98F1-FCEEC4B19B0A}"/>
              </a:ext>
            </a:extLst>
          </p:cNvPr>
          <p:cNvSpPr>
            <a:spLocks noGrp="1"/>
          </p:cNvSpPr>
          <p:nvPr>
            <p:ph idx="1"/>
          </p:nvPr>
        </p:nvSpPr>
        <p:spPr/>
        <p:txBody>
          <a:bodyPr/>
          <a:lstStyle/>
          <a:p>
            <a:r>
              <a:rPr lang="en-US" dirty="0">
                <a:solidFill>
                  <a:schemeClr val="accent4"/>
                </a:solidFill>
              </a:rPr>
              <a:t>Where does text mining come in?</a:t>
            </a:r>
          </a:p>
        </p:txBody>
      </p:sp>
      <p:sp>
        <p:nvSpPr>
          <p:cNvPr id="5" name="Slide Number Placeholder 4">
            <a:extLst>
              <a:ext uri="{FF2B5EF4-FFF2-40B4-BE49-F238E27FC236}">
                <a16:creationId xmlns:a16="http://schemas.microsoft.com/office/drawing/2014/main" id="{8A3BEB03-D486-92B9-DF4C-13A3892B6EB6}"/>
              </a:ext>
            </a:extLst>
          </p:cNvPr>
          <p:cNvSpPr>
            <a:spLocks noGrp="1"/>
          </p:cNvSpPr>
          <p:nvPr>
            <p:ph type="sldNum" sz="quarter" idx="12"/>
          </p:nvPr>
        </p:nvSpPr>
        <p:spPr/>
        <p:txBody>
          <a:bodyPr/>
          <a:lstStyle/>
          <a:p>
            <a:fld id="{4C0B9B7A-17AE-9845-947F-3C8F3590919D}" type="slidenum">
              <a:rPr lang="en-US" smtClean="0"/>
              <a:t>11</a:t>
            </a:fld>
            <a:endParaRPr lang="en-US"/>
          </a:p>
        </p:txBody>
      </p:sp>
    </p:spTree>
    <p:extLst>
      <p:ext uri="{BB962C8B-B14F-4D97-AF65-F5344CB8AC3E}">
        <p14:creationId xmlns:p14="http://schemas.microsoft.com/office/powerpoint/2010/main" val="2169986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FF71-3521-9443-A95D-14D9F039FC7C}"/>
              </a:ext>
            </a:extLst>
          </p:cNvPr>
          <p:cNvSpPr>
            <a:spLocks noGrp="1"/>
          </p:cNvSpPr>
          <p:nvPr>
            <p:ph type="title"/>
          </p:nvPr>
        </p:nvSpPr>
        <p:spPr/>
        <p:txBody>
          <a:bodyPr/>
          <a:lstStyle/>
          <a:p>
            <a:r>
              <a:rPr lang="en-US" dirty="0"/>
              <a:t>The role of content</a:t>
            </a:r>
          </a:p>
        </p:txBody>
      </p:sp>
      <p:sp>
        <p:nvSpPr>
          <p:cNvPr id="3" name="Content Placeholder 2">
            <a:extLst>
              <a:ext uri="{FF2B5EF4-FFF2-40B4-BE49-F238E27FC236}">
                <a16:creationId xmlns:a16="http://schemas.microsoft.com/office/drawing/2014/main" id="{DD283E3E-589B-2A4C-98F1-FCEEC4B19B0A}"/>
              </a:ext>
            </a:extLst>
          </p:cNvPr>
          <p:cNvSpPr>
            <a:spLocks noGrp="1"/>
          </p:cNvSpPr>
          <p:nvPr>
            <p:ph idx="1"/>
          </p:nvPr>
        </p:nvSpPr>
        <p:spPr/>
        <p:txBody>
          <a:bodyPr>
            <a:normAutofit/>
          </a:bodyPr>
          <a:lstStyle/>
          <a:p>
            <a:r>
              <a:rPr lang="en-US" sz="3200" dirty="0"/>
              <a:t>Fake news ?= truth:</a:t>
            </a:r>
          </a:p>
          <a:p>
            <a:pPr lvl="1"/>
            <a:r>
              <a:rPr lang="en-US" sz="2800" dirty="0"/>
              <a:t>writing style and quality (</a:t>
            </a:r>
            <a:r>
              <a:rPr lang="en-US" sz="2800" dirty="0" err="1"/>
              <a:t>Undeutsch</a:t>
            </a:r>
            <a:r>
              <a:rPr lang="en-US" sz="2800" dirty="0"/>
              <a:t> hypothesis) </a:t>
            </a:r>
          </a:p>
          <a:p>
            <a:pPr lvl="1"/>
            <a:r>
              <a:rPr lang="en-US" sz="2800" dirty="0"/>
              <a:t>quantity such as word counts (information manipulation theory)</a:t>
            </a:r>
          </a:p>
          <a:p>
            <a:pPr lvl="1"/>
            <a:r>
              <a:rPr lang="en-US" sz="2800" dirty="0"/>
              <a:t>sentiments expressed (four-factor theory) </a:t>
            </a:r>
          </a:p>
        </p:txBody>
      </p:sp>
      <p:sp>
        <p:nvSpPr>
          <p:cNvPr id="4" name="TextBox 3">
            <a:extLst>
              <a:ext uri="{FF2B5EF4-FFF2-40B4-BE49-F238E27FC236}">
                <a16:creationId xmlns:a16="http://schemas.microsoft.com/office/drawing/2014/main" id="{E975833D-439C-9540-AA9A-1FC709FC9FCA}"/>
              </a:ext>
            </a:extLst>
          </p:cNvPr>
          <p:cNvSpPr txBox="1"/>
          <p:nvPr/>
        </p:nvSpPr>
        <p:spPr>
          <a:xfrm>
            <a:off x="804231" y="5804068"/>
            <a:ext cx="10549569" cy="1015663"/>
          </a:xfrm>
          <a:prstGeom prst="rect">
            <a:avLst/>
          </a:prstGeom>
          <a:noFill/>
        </p:spPr>
        <p:txBody>
          <a:bodyPr wrap="square" rtlCol="0">
            <a:spAutoFit/>
          </a:bodyPr>
          <a:lstStyle/>
          <a:p>
            <a:r>
              <a:rPr lang="en-US" sz="1200" dirty="0"/>
              <a:t>U. </a:t>
            </a:r>
            <a:r>
              <a:rPr lang="en-US" sz="1200" dirty="0" err="1"/>
              <a:t>Undeutsch</a:t>
            </a:r>
            <a:r>
              <a:rPr lang="en-US" sz="1200" dirty="0"/>
              <a:t>. 1967. </a:t>
            </a:r>
            <a:r>
              <a:rPr lang="en-US" sz="1200" dirty="0" err="1"/>
              <a:t>Beurteilung</a:t>
            </a:r>
            <a:r>
              <a:rPr lang="en-US" sz="1200" dirty="0"/>
              <a:t> der </a:t>
            </a:r>
            <a:r>
              <a:rPr lang="en-US" sz="1200" dirty="0" err="1"/>
              <a:t>glaubhaftigkeit</a:t>
            </a:r>
            <a:r>
              <a:rPr lang="en-US" sz="1200" dirty="0"/>
              <a:t> von </a:t>
            </a:r>
            <a:r>
              <a:rPr lang="en-US" sz="1200" dirty="0" err="1"/>
              <a:t>aussagen</a:t>
            </a:r>
            <a:r>
              <a:rPr lang="en-US" sz="1200" dirty="0"/>
              <a:t>. </a:t>
            </a:r>
            <a:r>
              <a:rPr lang="en-US" sz="1200" dirty="0" err="1"/>
              <a:t>Handbuch</a:t>
            </a:r>
            <a:r>
              <a:rPr lang="en-US" sz="1200" dirty="0"/>
              <a:t> der </a:t>
            </a:r>
            <a:r>
              <a:rPr lang="en-US" sz="1200" dirty="0" err="1"/>
              <a:t>psychologie</a:t>
            </a:r>
            <a:r>
              <a:rPr lang="en-US" sz="1200" dirty="0"/>
              <a:t> 11, 26–181</a:t>
            </a:r>
          </a:p>
          <a:p>
            <a:r>
              <a:rPr lang="en-US" sz="1200" dirty="0"/>
              <a:t>S. A </a:t>
            </a:r>
            <a:r>
              <a:rPr lang="en-US" sz="1200" dirty="0" err="1"/>
              <a:t>McCornack</a:t>
            </a:r>
            <a:r>
              <a:rPr lang="en-US" sz="1200" dirty="0"/>
              <a:t>, K. Morrison, J. E. Paik, A. M Wisner, and X. Zhu. 2014. Information manipulation theory 2: A propositional theory of deceptive discourse production. Journal of Language and Social Psychology 33, 4 (2014), 348–377</a:t>
            </a:r>
          </a:p>
          <a:p>
            <a:r>
              <a:rPr lang="en-US" sz="1200" dirty="0"/>
              <a:t>M. Zuckerman, B. M DePaulo, and R. Rosenthal. 1981. Verbal and Nonverbal Communication of Deception1. In Advances in experimental social psychology. Vol. 14. Elsevier, 1–59</a:t>
            </a:r>
          </a:p>
        </p:txBody>
      </p:sp>
      <p:sp>
        <p:nvSpPr>
          <p:cNvPr id="5" name="Slide Number Placeholder 4">
            <a:extLst>
              <a:ext uri="{FF2B5EF4-FFF2-40B4-BE49-F238E27FC236}">
                <a16:creationId xmlns:a16="http://schemas.microsoft.com/office/drawing/2014/main" id="{8A3BEB03-D486-92B9-DF4C-13A3892B6EB6}"/>
              </a:ext>
            </a:extLst>
          </p:cNvPr>
          <p:cNvSpPr>
            <a:spLocks noGrp="1"/>
          </p:cNvSpPr>
          <p:nvPr>
            <p:ph type="sldNum" sz="quarter" idx="12"/>
          </p:nvPr>
        </p:nvSpPr>
        <p:spPr/>
        <p:txBody>
          <a:bodyPr/>
          <a:lstStyle/>
          <a:p>
            <a:fld id="{4C0B9B7A-17AE-9845-947F-3C8F3590919D}" type="slidenum">
              <a:rPr lang="en-US" smtClean="0"/>
              <a:t>12</a:t>
            </a:fld>
            <a:endParaRPr lang="en-US"/>
          </a:p>
        </p:txBody>
      </p:sp>
    </p:spTree>
    <p:extLst>
      <p:ext uri="{BB962C8B-B14F-4D97-AF65-F5344CB8AC3E}">
        <p14:creationId xmlns:p14="http://schemas.microsoft.com/office/powerpoint/2010/main" val="360726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Fake news detection</a:t>
            </a:r>
          </a:p>
        </p:txBody>
      </p:sp>
      <p:pic>
        <p:nvPicPr>
          <p:cNvPr id="2" name="Picture 1">
            <a:extLst>
              <a:ext uri="{FF2B5EF4-FFF2-40B4-BE49-F238E27FC236}">
                <a16:creationId xmlns:a16="http://schemas.microsoft.com/office/drawing/2014/main" id="{150F2098-057D-53B4-1D7F-3B52D0ABE4B1}"/>
              </a:ext>
            </a:extLst>
          </p:cNvPr>
          <p:cNvPicPr>
            <a:picLocks noChangeAspect="1"/>
          </p:cNvPicPr>
          <p:nvPr/>
        </p:nvPicPr>
        <p:blipFill>
          <a:blip r:embed="rId3"/>
          <a:stretch>
            <a:fillRect/>
          </a:stretch>
        </p:blipFill>
        <p:spPr>
          <a:xfrm>
            <a:off x="627388" y="2022023"/>
            <a:ext cx="4848726" cy="1821014"/>
          </a:xfrm>
          <a:prstGeom prst="rect">
            <a:avLst/>
          </a:prstGeom>
          <a:ln w="38100">
            <a:solidFill>
              <a:schemeClr val="accent6"/>
            </a:solidFill>
          </a:ln>
        </p:spPr>
      </p:pic>
      <p:pic>
        <p:nvPicPr>
          <p:cNvPr id="4" name="Picture 3">
            <a:extLst>
              <a:ext uri="{FF2B5EF4-FFF2-40B4-BE49-F238E27FC236}">
                <a16:creationId xmlns:a16="http://schemas.microsoft.com/office/drawing/2014/main" id="{6F6AD641-848C-787F-DEDF-2D405B1112C9}"/>
              </a:ext>
            </a:extLst>
          </p:cNvPr>
          <p:cNvPicPr>
            <a:picLocks noChangeAspect="1"/>
          </p:cNvPicPr>
          <p:nvPr/>
        </p:nvPicPr>
        <p:blipFill>
          <a:blip r:embed="rId4"/>
          <a:stretch>
            <a:fillRect/>
          </a:stretch>
        </p:blipFill>
        <p:spPr>
          <a:xfrm>
            <a:off x="5927037" y="1623625"/>
            <a:ext cx="5769664" cy="1224925"/>
          </a:xfrm>
          <a:prstGeom prst="rect">
            <a:avLst/>
          </a:prstGeom>
        </p:spPr>
      </p:pic>
      <p:pic>
        <p:nvPicPr>
          <p:cNvPr id="6" name="Picture 5">
            <a:extLst>
              <a:ext uri="{FF2B5EF4-FFF2-40B4-BE49-F238E27FC236}">
                <a16:creationId xmlns:a16="http://schemas.microsoft.com/office/drawing/2014/main" id="{DECAB61C-1916-EFAB-1A32-2A54FE4512CC}"/>
              </a:ext>
            </a:extLst>
          </p:cNvPr>
          <p:cNvPicPr>
            <a:picLocks noChangeAspect="1"/>
          </p:cNvPicPr>
          <p:nvPr/>
        </p:nvPicPr>
        <p:blipFill>
          <a:blip r:embed="rId5"/>
          <a:stretch>
            <a:fillRect/>
          </a:stretch>
        </p:blipFill>
        <p:spPr>
          <a:xfrm>
            <a:off x="627388" y="4502764"/>
            <a:ext cx="4848726" cy="1524243"/>
          </a:xfrm>
          <a:prstGeom prst="rect">
            <a:avLst/>
          </a:prstGeom>
        </p:spPr>
      </p:pic>
      <p:pic>
        <p:nvPicPr>
          <p:cNvPr id="11" name="Picture 10">
            <a:extLst>
              <a:ext uri="{FF2B5EF4-FFF2-40B4-BE49-F238E27FC236}">
                <a16:creationId xmlns:a16="http://schemas.microsoft.com/office/drawing/2014/main" id="{770F357A-66C8-B4D0-1BC5-D8A1687140D7}"/>
              </a:ext>
            </a:extLst>
          </p:cNvPr>
          <p:cNvPicPr>
            <a:picLocks noChangeAspect="1"/>
          </p:cNvPicPr>
          <p:nvPr/>
        </p:nvPicPr>
        <p:blipFill>
          <a:blip r:embed="rId6"/>
          <a:stretch>
            <a:fillRect/>
          </a:stretch>
        </p:blipFill>
        <p:spPr>
          <a:xfrm>
            <a:off x="5927037" y="3100322"/>
            <a:ext cx="5769664" cy="3329473"/>
          </a:xfrm>
          <a:prstGeom prst="rect">
            <a:avLst/>
          </a:prstGeom>
        </p:spPr>
      </p:pic>
    </p:spTree>
    <p:extLst>
      <p:ext uri="{BB962C8B-B14F-4D97-AF65-F5344CB8AC3E}">
        <p14:creationId xmlns:p14="http://schemas.microsoft.com/office/powerpoint/2010/main" val="110071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6DA8-5024-1B48-9B6E-9B0051AC6384}"/>
              </a:ext>
            </a:extLst>
          </p:cNvPr>
          <p:cNvSpPr>
            <a:spLocks noGrp="1"/>
          </p:cNvSpPr>
          <p:nvPr>
            <p:ph type="title"/>
          </p:nvPr>
        </p:nvSpPr>
        <p:spPr/>
        <p:txBody>
          <a:bodyPr/>
          <a:lstStyle/>
          <a:p>
            <a:r>
              <a:rPr lang="en-US" dirty="0"/>
              <a:t>Information credibility on Twitter</a:t>
            </a:r>
          </a:p>
        </p:txBody>
      </p:sp>
      <p:sp>
        <p:nvSpPr>
          <p:cNvPr id="3" name="Content Placeholder 2">
            <a:extLst>
              <a:ext uri="{FF2B5EF4-FFF2-40B4-BE49-F238E27FC236}">
                <a16:creationId xmlns:a16="http://schemas.microsoft.com/office/drawing/2014/main" id="{F36AC42C-3A83-A74A-8DE8-6F3D1D98732A}"/>
              </a:ext>
            </a:extLst>
          </p:cNvPr>
          <p:cNvSpPr>
            <a:spLocks noGrp="1"/>
          </p:cNvSpPr>
          <p:nvPr>
            <p:ph idx="1"/>
          </p:nvPr>
        </p:nvSpPr>
        <p:spPr/>
        <p:txBody>
          <a:bodyPr>
            <a:normAutofit fontScale="92500"/>
          </a:bodyPr>
          <a:lstStyle/>
          <a:p>
            <a:r>
              <a:rPr lang="en-US" dirty="0"/>
              <a:t>Assessing the credibility of a given set of tweets</a:t>
            </a:r>
            <a:endParaRPr lang="en-US" sz="1400" dirty="0"/>
          </a:p>
          <a:p>
            <a:r>
              <a:rPr lang="en-US" dirty="0"/>
              <a:t>Data collection: all tweets matching queries in 2-day window; 2500 topics</a:t>
            </a:r>
            <a:endParaRPr lang="en-US" sz="1800" b="1" dirty="0"/>
          </a:p>
          <a:p>
            <a:r>
              <a:rPr lang="en-US" dirty="0"/>
              <a:t>Features:</a:t>
            </a:r>
          </a:p>
          <a:p>
            <a:pPr marL="548640">
              <a:spcBef>
                <a:spcPts val="600"/>
              </a:spcBef>
              <a:spcAft>
                <a:spcPts val="600"/>
              </a:spcAft>
            </a:pPr>
            <a:r>
              <a:rPr lang="en-US" dirty="0"/>
              <a:t>Message-based: length, presence of special chars, sentiment, etc.</a:t>
            </a:r>
          </a:p>
          <a:p>
            <a:pPr marL="548640">
              <a:spcBef>
                <a:spcPts val="600"/>
              </a:spcBef>
              <a:spcAft>
                <a:spcPts val="600"/>
              </a:spcAft>
            </a:pPr>
            <a:r>
              <a:rPr lang="en-US" dirty="0"/>
              <a:t>User-based: age, number of followers, number followed, etc.</a:t>
            </a:r>
          </a:p>
          <a:p>
            <a:pPr marL="548640">
              <a:spcBef>
                <a:spcPts val="600"/>
              </a:spcBef>
              <a:spcAft>
                <a:spcPts val="600"/>
              </a:spcAft>
            </a:pPr>
            <a:r>
              <a:rPr lang="en-US" dirty="0"/>
              <a:t>Topic-based: fraction of tweets with URL, fraction of positive, etc.</a:t>
            </a:r>
          </a:p>
          <a:p>
            <a:pPr marL="548640">
              <a:spcBef>
                <a:spcPts val="600"/>
              </a:spcBef>
              <a:spcAft>
                <a:spcPts val="600"/>
              </a:spcAft>
            </a:pPr>
            <a:r>
              <a:rPr lang="en-US" dirty="0"/>
              <a:t>Propagation-based: depth of re-tweet, number of initial tweets of a topic</a:t>
            </a:r>
          </a:p>
          <a:p>
            <a:r>
              <a:rPr lang="en-US" dirty="0"/>
              <a:t>Decision Tree classifier</a:t>
            </a:r>
          </a:p>
          <a:p>
            <a:endParaRPr lang="en-US" dirty="0"/>
          </a:p>
        </p:txBody>
      </p:sp>
      <p:sp>
        <p:nvSpPr>
          <p:cNvPr id="4" name="TextBox 3">
            <a:extLst>
              <a:ext uri="{FF2B5EF4-FFF2-40B4-BE49-F238E27FC236}">
                <a16:creationId xmlns:a16="http://schemas.microsoft.com/office/drawing/2014/main" id="{C271E931-7A55-3348-8F1E-08EA6329B5FE}"/>
              </a:ext>
            </a:extLst>
          </p:cNvPr>
          <p:cNvSpPr txBox="1"/>
          <p:nvPr/>
        </p:nvSpPr>
        <p:spPr>
          <a:xfrm>
            <a:off x="253388" y="6492875"/>
            <a:ext cx="11270255" cy="276999"/>
          </a:xfrm>
          <a:prstGeom prst="rect">
            <a:avLst/>
          </a:prstGeom>
          <a:noFill/>
        </p:spPr>
        <p:txBody>
          <a:bodyPr wrap="square" rtlCol="0">
            <a:spAutoFit/>
          </a:bodyPr>
          <a:lstStyle/>
          <a:p>
            <a:r>
              <a:rPr lang="en-US" sz="1200" dirty="0"/>
              <a:t>C. Castillo, M. Mendoza, and B. Poblete. (2011). Information credibility on Twitter. In Proceedings of the 20th international conference on World wide web, pp. 675-684</a:t>
            </a:r>
          </a:p>
        </p:txBody>
      </p:sp>
      <p:sp>
        <p:nvSpPr>
          <p:cNvPr id="5" name="Slide Number Placeholder 4">
            <a:extLst>
              <a:ext uri="{FF2B5EF4-FFF2-40B4-BE49-F238E27FC236}">
                <a16:creationId xmlns:a16="http://schemas.microsoft.com/office/drawing/2014/main" id="{A90E1537-7CDB-C87E-AAAE-1B9AF0C01457}"/>
              </a:ext>
            </a:extLst>
          </p:cNvPr>
          <p:cNvSpPr>
            <a:spLocks noGrp="1"/>
          </p:cNvSpPr>
          <p:nvPr>
            <p:ph type="sldNum" sz="quarter" idx="12"/>
          </p:nvPr>
        </p:nvSpPr>
        <p:spPr/>
        <p:txBody>
          <a:bodyPr/>
          <a:lstStyle/>
          <a:p>
            <a:fld id="{4C0B9B7A-17AE-9845-947F-3C8F3590919D}" type="slidenum">
              <a:rPr lang="en-US" smtClean="0"/>
              <a:t>14</a:t>
            </a:fld>
            <a:endParaRPr lang="en-US"/>
          </a:p>
        </p:txBody>
      </p:sp>
    </p:spTree>
    <p:extLst>
      <p:ext uri="{BB962C8B-B14F-4D97-AF65-F5344CB8AC3E}">
        <p14:creationId xmlns:p14="http://schemas.microsoft.com/office/powerpoint/2010/main" val="2369646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6DA8-5024-1B48-9B6E-9B0051AC6384}"/>
              </a:ext>
            </a:extLst>
          </p:cNvPr>
          <p:cNvSpPr>
            <a:spLocks noGrp="1"/>
          </p:cNvSpPr>
          <p:nvPr>
            <p:ph type="title"/>
          </p:nvPr>
        </p:nvSpPr>
        <p:spPr/>
        <p:txBody>
          <a:bodyPr/>
          <a:lstStyle/>
          <a:p>
            <a:r>
              <a:rPr lang="en-US" dirty="0"/>
              <a:t>Information credibility on Twitter</a:t>
            </a:r>
          </a:p>
        </p:txBody>
      </p:sp>
      <p:sp>
        <p:nvSpPr>
          <p:cNvPr id="3" name="Content Placeholder 2">
            <a:extLst>
              <a:ext uri="{FF2B5EF4-FFF2-40B4-BE49-F238E27FC236}">
                <a16:creationId xmlns:a16="http://schemas.microsoft.com/office/drawing/2014/main" id="{F36AC42C-3A83-A74A-8DE8-6F3D1D98732A}"/>
              </a:ext>
            </a:extLst>
          </p:cNvPr>
          <p:cNvSpPr>
            <a:spLocks noGrp="1"/>
          </p:cNvSpPr>
          <p:nvPr>
            <p:ph idx="1"/>
          </p:nvPr>
        </p:nvSpPr>
        <p:spPr/>
        <p:txBody>
          <a:bodyPr>
            <a:normAutofit fontScale="92500"/>
          </a:bodyPr>
          <a:lstStyle/>
          <a:p>
            <a:r>
              <a:rPr lang="en-US" dirty="0"/>
              <a:t>Assessing the credibility of a given set of tweets</a:t>
            </a:r>
            <a:endParaRPr lang="en-US" sz="1400" dirty="0"/>
          </a:p>
          <a:p>
            <a:r>
              <a:rPr lang="en-US" dirty="0"/>
              <a:t>Data collection: all tweets matching queries in 2-day window; 2500 topics</a:t>
            </a:r>
            <a:endParaRPr lang="en-US" sz="1800" b="1" dirty="0"/>
          </a:p>
          <a:p>
            <a:r>
              <a:rPr lang="en-US" dirty="0"/>
              <a:t>Features:</a:t>
            </a:r>
          </a:p>
          <a:p>
            <a:pPr marL="548640">
              <a:spcBef>
                <a:spcPts val="600"/>
              </a:spcBef>
              <a:spcAft>
                <a:spcPts val="600"/>
              </a:spcAft>
            </a:pPr>
            <a:r>
              <a:rPr lang="en-US" dirty="0"/>
              <a:t>Message-based: length, presence of special chars, sentiment, etc.</a:t>
            </a:r>
          </a:p>
          <a:p>
            <a:pPr marL="548640">
              <a:spcBef>
                <a:spcPts val="600"/>
              </a:spcBef>
              <a:spcAft>
                <a:spcPts val="600"/>
              </a:spcAft>
            </a:pPr>
            <a:r>
              <a:rPr lang="en-US" dirty="0"/>
              <a:t>User-based: age, number of followers, number followed, etc.</a:t>
            </a:r>
          </a:p>
          <a:p>
            <a:pPr marL="548640">
              <a:spcBef>
                <a:spcPts val="600"/>
              </a:spcBef>
              <a:spcAft>
                <a:spcPts val="600"/>
              </a:spcAft>
            </a:pPr>
            <a:r>
              <a:rPr lang="en-US" dirty="0"/>
              <a:t>Topic-based: fraction of tweets with URL, fraction of positive, etc.</a:t>
            </a:r>
          </a:p>
          <a:p>
            <a:pPr marL="548640">
              <a:spcBef>
                <a:spcPts val="600"/>
              </a:spcBef>
              <a:spcAft>
                <a:spcPts val="600"/>
              </a:spcAft>
            </a:pPr>
            <a:r>
              <a:rPr lang="en-US" dirty="0"/>
              <a:t>Propagation-based: depth of re-tweet, number of initial tweets of a topic</a:t>
            </a:r>
          </a:p>
          <a:p>
            <a:r>
              <a:rPr lang="en-US" dirty="0"/>
              <a:t>Decision Tree classifier</a:t>
            </a:r>
          </a:p>
          <a:p>
            <a:pPr lvl="1"/>
            <a:r>
              <a:rPr lang="en-US" dirty="0">
                <a:solidFill>
                  <a:schemeClr val="accent4"/>
                </a:solidFill>
              </a:rPr>
              <a:t>Evaluation?</a:t>
            </a:r>
          </a:p>
          <a:p>
            <a:endParaRPr lang="en-US" dirty="0"/>
          </a:p>
        </p:txBody>
      </p:sp>
      <p:sp>
        <p:nvSpPr>
          <p:cNvPr id="4" name="TextBox 3">
            <a:extLst>
              <a:ext uri="{FF2B5EF4-FFF2-40B4-BE49-F238E27FC236}">
                <a16:creationId xmlns:a16="http://schemas.microsoft.com/office/drawing/2014/main" id="{C271E931-7A55-3348-8F1E-08EA6329B5FE}"/>
              </a:ext>
            </a:extLst>
          </p:cNvPr>
          <p:cNvSpPr txBox="1"/>
          <p:nvPr/>
        </p:nvSpPr>
        <p:spPr>
          <a:xfrm>
            <a:off x="253388" y="6492875"/>
            <a:ext cx="11270255" cy="276999"/>
          </a:xfrm>
          <a:prstGeom prst="rect">
            <a:avLst/>
          </a:prstGeom>
          <a:noFill/>
        </p:spPr>
        <p:txBody>
          <a:bodyPr wrap="square" rtlCol="0">
            <a:spAutoFit/>
          </a:bodyPr>
          <a:lstStyle/>
          <a:p>
            <a:r>
              <a:rPr lang="en-US" sz="1200" dirty="0"/>
              <a:t>C. Castillo, M. Mendoza, and B. Poblete. (2011). Information credibility on Twitter. In Proceedings of the 20th international conference on World wide web, pp. 675-684</a:t>
            </a:r>
          </a:p>
        </p:txBody>
      </p:sp>
      <p:sp>
        <p:nvSpPr>
          <p:cNvPr id="5" name="Slide Number Placeholder 4">
            <a:extLst>
              <a:ext uri="{FF2B5EF4-FFF2-40B4-BE49-F238E27FC236}">
                <a16:creationId xmlns:a16="http://schemas.microsoft.com/office/drawing/2014/main" id="{A90E1537-7CDB-C87E-AAAE-1B9AF0C01457}"/>
              </a:ext>
            </a:extLst>
          </p:cNvPr>
          <p:cNvSpPr>
            <a:spLocks noGrp="1"/>
          </p:cNvSpPr>
          <p:nvPr>
            <p:ph type="sldNum" sz="quarter" idx="12"/>
          </p:nvPr>
        </p:nvSpPr>
        <p:spPr/>
        <p:txBody>
          <a:bodyPr/>
          <a:lstStyle/>
          <a:p>
            <a:fld id="{4C0B9B7A-17AE-9845-947F-3C8F3590919D}" type="slidenum">
              <a:rPr lang="en-US" smtClean="0"/>
              <a:t>15</a:t>
            </a:fld>
            <a:endParaRPr lang="en-US"/>
          </a:p>
        </p:txBody>
      </p:sp>
    </p:spTree>
    <p:extLst>
      <p:ext uri="{BB962C8B-B14F-4D97-AF65-F5344CB8AC3E}">
        <p14:creationId xmlns:p14="http://schemas.microsoft.com/office/powerpoint/2010/main" val="2556640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2E43DB0-0F9A-EA70-BD67-D6207F523DCC}"/>
              </a:ext>
            </a:extLst>
          </p:cNvPr>
          <p:cNvSpPr>
            <a:spLocks noGrp="1"/>
          </p:cNvSpPr>
          <p:nvPr>
            <p:ph type="sldNum" sz="quarter" idx="12"/>
          </p:nvPr>
        </p:nvSpPr>
        <p:spPr/>
        <p:txBody>
          <a:bodyPr/>
          <a:lstStyle/>
          <a:p>
            <a:fld id="{4C0B9B7A-17AE-9845-947F-3C8F3590919D}" type="slidenum">
              <a:rPr lang="en-US" smtClean="0"/>
              <a:t>16</a:t>
            </a:fld>
            <a:endParaRPr lang="en-US"/>
          </a:p>
        </p:txBody>
      </p:sp>
      <p:sp>
        <p:nvSpPr>
          <p:cNvPr id="7" name="TextBox 6">
            <a:extLst>
              <a:ext uri="{FF2B5EF4-FFF2-40B4-BE49-F238E27FC236}">
                <a16:creationId xmlns:a16="http://schemas.microsoft.com/office/drawing/2014/main" id="{A9014B18-F619-4664-8BC4-B3B623D58AA6}"/>
              </a:ext>
            </a:extLst>
          </p:cNvPr>
          <p:cNvSpPr txBox="1"/>
          <p:nvPr/>
        </p:nvSpPr>
        <p:spPr>
          <a:xfrm>
            <a:off x="253388" y="6492875"/>
            <a:ext cx="11270255" cy="276999"/>
          </a:xfrm>
          <a:prstGeom prst="rect">
            <a:avLst/>
          </a:prstGeom>
          <a:noFill/>
        </p:spPr>
        <p:txBody>
          <a:bodyPr wrap="square" rtlCol="0">
            <a:spAutoFit/>
          </a:bodyPr>
          <a:lstStyle/>
          <a:p>
            <a:r>
              <a:rPr lang="en-US" sz="1200" dirty="0"/>
              <a:t>C. Castillo, M. Mendoza, and B. Poblete. (2011). Information credibility on Twitter. In Proceedings of the 20th international conference on World wide web, pp. 675-684</a:t>
            </a:r>
          </a:p>
        </p:txBody>
      </p:sp>
      <p:sp>
        <p:nvSpPr>
          <p:cNvPr id="8" name="Title 1">
            <a:extLst>
              <a:ext uri="{FF2B5EF4-FFF2-40B4-BE49-F238E27FC236}">
                <a16:creationId xmlns:a16="http://schemas.microsoft.com/office/drawing/2014/main" id="{D0061F8B-D934-9DA6-4FB5-3D1720895B2A}"/>
              </a:ext>
            </a:extLst>
          </p:cNvPr>
          <p:cNvSpPr>
            <a:spLocks noGrp="1"/>
          </p:cNvSpPr>
          <p:nvPr>
            <p:ph type="title"/>
          </p:nvPr>
        </p:nvSpPr>
        <p:spPr>
          <a:xfrm>
            <a:off x="838200" y="365126"/>
            <a:ext cx="10515600" cy="1325563"/>
          </a:xfrm>
        </p:spPr>
        <p:txBody>
          <a:bodyPr/>
          <a:lstStyle/>
          <a:p>
            <a:r>
              <a:rPr lang="en-US" dirty="0"/>
              <a:t>Information credibility on Twitter: Results</a:t>
            </a:r>
          </a:p>
        </p:txBody>
      </p:sp>
      <p:sp>
        <p:nvSpPr>
          <p:cNvPr id="9" name="TextBox 8">
            <a:extLst>
              <a:ext uri="{FF2B5EF4-FFF2-40B4-BE49-F238E27FC236}">
                <a16:creationId xmlns:a16="http://schemas.microsoft.com/office/drawing/2014/main" id="{BE714DB0-49E3-EE29-B6CE-9BAAA7715A9D}"/>
              </a:ext>
            </a:extLst>
          </p:cNvPr>
          <p:cNvSpPr txBox="1"/>
          <p:nvPr/>
        </p:nvSpPr>
        <p:spPr>
          <a:xfrm>
            <a:off x="659567" y="2143593"/>
            <a:ext cx="5741233" cy="1015663"/>
          </a:xfrm>
          <a:prstGeom prst="rect">
            <a:avLst/>
          </a:prstGeom>
          <a:noFill/>
        </p:spPr>
        <p:txBody>
          <a:bodyPr wrap="square" rtlCol="0">
            <a:spAutoFit/>
          </a:bodyPr>
          <a:lstStyle/>
          <a:p>
            <a:r>
              <a:rPr lang="en-GB" sz="6000" dirty="0"/>
              <a:t>F1 = 0.7-0.8</a:t>
            </a:r>
          </a:p>
        </p:txBody>
      </p:sp>
    </p:spTree>
    <p:extLst>
      <p:ext uri="{BB962C8B-B14F-4D97-AF65-F5344CB8AC3E}">
        <p14:creationId xmlns:p14="http://schemas.microsoft.com/office/powerpoint/2010/main" val="1759850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Fake news detection</a:t>
            </a:r>
          </a:p>
        </p:txBody>
      </p:sp>
      <p:pic>
        <p:nvPicPr>
          <p:cNvPr id="2" name="Picture 1">
            <a:extLst>
              <a:ext uri="{FF2B5EF4-FFF2-40B4-BE49-F238E27FC236}">
                <a16:creationId xmlns:a16="http://schemas.microsoft.com/office/drawing/2014/main" id="{150F2098-057D-53B4-1D7F-3B52D0ABE4B1}"/>
              </a:ext>
            </a:extLst>
          </p:cNvPr>
          <p:cNvPicPr>
            <a:picLocks noChangeAspect="1"/>
          </p:cNvPicPr>
          <p:nvPr/>
        </p:nvPicPr>
        <p:blipFill>
          <a:blip r:embed="rId3"/>
          <a:stretch>
            <a:fillRect/>
          </a:stretch>
        </p:blipFill>
        <p:spPr>
          <a:xfrm>
            <a:off x="627388" y="2022023"/>
            <a:ext cx="4848726" cy="1821014"/>
          </a:xfrm>
          <a:prstGeom prst="rect">
            <a:avLst/>
          </a:prstGeom>
        </p:spPr>
      </p:pic>
      <p:pic>
        <p:nvPicPr>
          <p:cNvPr id="4" name="Picture 3">
            <a:extLst>
              <a:ext uri="{FF2B5EF4-FFF2-40B4-BE49-F238E27FC236}">
                <a16:creationId xmlns:a16="http://schemas.microsoft.com/office/drawing/2014/main" id="{6F6AD641-848C-787F-DEDF-2D405B1112C9}"/>
              </a:ext>
            </a:extLst>
          </p:cNvPr>
          <p:cNvPicPr>
            <a:picLocks noChangeAspect="1"/>
          </p:cNvPicPr>
          <p:nvPr/>
        </p:nvPicPr>
        <p:blipFill>
          <a:blip r:embed="rId4"/>
          <a:stretch>
            <a:fillRect/>
          </a:stretch>
        </p:blipFill>
        <p:spPr>
          <a:xfrm>
            <a:off x="5927037" y="1623625"/>
            <a:ext cx="5769664" cy="1224925"/>
          </a:xfrm>
          <a:prstGeom prst="rect">
            <a:avLst/>
          </a:prstGeom>
          <a:ln w="38100">
            <a:solidFill>
              <a:schemeClr val="accent6"/>
            </a:solidFill>
          </a:ln>
        </p:spPr>
      </p:pic>
      <p:pic>
        <p:nvPicPr>
          <p:cNvPr id="6" name="Picture 5">
            <a:extLst>
              <a:ext uri="{FF2B5EF4-FFF2-40B4-BE49-F238E27FC236}">
                <a16:creationId xmlns:a16="http://schemas.microsoft.com/office/drawing/2014/main" id="{DECAB61C-1916-EFAB-1A32-2A54FE4512CC}"/>
              </a:ext>
            </a:extLst>
          </p:cNvPr>
          <p:cNvPicPr>
            <a:picLocks noChangeAspect="1"/>
          </p:cNvPicPr>
          <p:nvPr/>
        </p:nvPicPr>
        <p:blipFill>
          <a:blip r:embed="rId5"/>
          <a:stretch>
            <a:fillRect/>
          </a:stretch>
        </p:blipFill>
        <p:spPr>
          <a:xfrm>
            <a:off x="627388" y="4502764"/>
            <a:ext cx="4848726" cy="1524243"/>
          </a:xfrm>
          <a:prstGeom prst="rect">
            <a:avLst/>
          </a:prstGeom>
          <a:ln w="38100">
            <a:solidFill>
              <a:schemeClr val="accent6"/>
            </a:solidFill>
          </a:ln>
        </p:spPr>
      </p:pic>
      <p:pic>
        <p:nvPicPr>
          <p:cNvPr id="11" name="Picture 10">
            <a:extLst>
              <a:ext uri="{FF2B5EF4-FFF2-40B4-BE49-F238E27FC236}">
                <a16:creationId xmlns:a16="http://schemas.microsoft.com/office/drawing/2014/main" id="{770F357A-66C8-B4D0-1BC5-D8A1687140D7}"/>
              </a:ext>
            </a:extLst>
          </p:cNvPr>
          <p:cNvPicPr>
            <a:picLocks noChangeAspect="1"/>
          </p:cNvPicPr>
          <p:nvPr/>
        </p:nvPicPr>
        <p:blipFill>
          <a:blip r:embed="rId6"/>
          <a:stretch>
            <a:fillRect/>
          </a:stretch>
        </p:blipFill>
        <p:spPr>
          <a:xfrm>
            <a:off x="5927037" y="3100322"/>
            <a:ext cx="5769664" cy="3329473"/>
          </a:xfrm>
          <a:prstGeom prst="rect">
            <a:avLst/>
          </a:prstGeom>
          <a:ln w="38100">
            <a:solidFill>
              <a:schemeClr val="accent6"/>
            </a:solidFill>
          </a:ln>
        </p:spPr>
      </p:pic>
    </p:spTree>
    <p:extLst>
      <p:ext uri="{BB962C8B-B14F-4D97-AF65-F5344CB8AC3E}">
        <p14:creationId xmlns:p14="http://schemas.microsoft.com/office/powerpoint/2010/main" val="875191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Today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b="0" dirty="0"/>
              <a:t>Applications of text mining</a:t>
            </a:r>
          </a:p>
          <a:p>
            <a:pPr marL="742950" lvl="1" indent="-285750">
              <a:buFontTx/>
              <a:buChar char="-"/>
            </a:pPr>
            <a:r>
              <a:rPr lang="en-NL" sz="3600" dirty="0"/>
              <a:t>Fake news detection</a:t>
            </a:r>
          </a:p>
          <a:p>
            <a:pPr marL="742950" lvl="1" indent="-285750">
              <a:buFontTx/>
              <a:buChar char="-"/>
            </a:pPr>
            <a:r>
              <a:rPr lang="en-NL" sz="3600" b="1" dirty="0"/>
              <a:t>Hate speech detection</a:t>
            </a:r>
          </a:p>
          <a:p>
            <a:pPr marL="742950" lvl="1" indent="-285750">
              <a:buFontTx/>
              <a:buChar char="-"/>
            </a:pPr>
            <a:r>
              <a:rPr lang="en-NL" sz="3600" b="0" dirty="0"/>
              <a:t>Text </a:t>
            </a:r>
            <a:r>
              <a:rPr lang="en-NL" sz="3600" dirty="0"/>
              <a:t>c</a:t>
            </a:r>
            <a:r>
              <a:rPr lang="en-NL" sz="3600" b="0" dirty="0"/>
              <a:t>lustering in </a:t>
            </a:r>
            <a:r>
              <a:rPr lang="en-NL" sz="3600" dirty="0"/>
              <a:t>m</a:t>
            </a:r>
            <a:r>
              <a:rPr lang="en-NL" sz="3600" b="0" dirty="0"/>
              <a:t>edia</a:t>
            </a:r>
          </a:p>
          <a:p>
            <a:pPr marL="742950" lvl="1" indent="-285750">
              <a:buFontTx/>
              <a:buChar char="-"/>
            </a:pPr>
            <a:r>
              <a:rPr lang="en-NL" sz="3600" dirty="0"/>
              <a:t>Healthcare applications</a:t>
            </a:r>
          </a:p>
          <a:p>
            <a:pPr marL="742950" lvl="1" indent="-285750">
              <a:buFontTx/>
              <a:buChar char="-"/>
            </a:pPr>
            <a:r>
              <a:rPr lang="en-NL" sz="3600" dirty="0"/>
              <a:t>Interpretability </a:t>
            </a:r>
            <a:endParaRPr lang="en-NL" sz="3600" b="0" dirty="0"/>
          </a:p>
          <a:p>
            <a:pPr marL="742950" lvl="1" indent="-285750">
              <a:buFontTx/>
              <a:buChar char="-"/>
            </a:pPr>
            <a:endParaRPr lang="en-NL" sz="3600" b="0" dirty="0"/>
          </a:p>
        </p:txBody>
      </p:sp>
      <p:sp>
        <p:nvSpPr>
          <p:cNvPr id="5" name="Slide Number Placeholder 4">
            <a:extLst>
              <a:ext uri="{FF2B5EF4-FFF2-40B4-BE49-F238E27FC236}">
                <a16:creationId xmlns:a16="http://schemas.microsoft.com/office/drawing/2014/main" id="{E937A3BB-5F9B-71EA-2530-83A7EDE80DE4}"/>
              </a:ext>
            </a:extLst>
          </p:cNvPr>
          <p:cNvSpPr>
            <a:spLocks noGrp="1"/>
          </p:cNvSpPr>
          <p:nvPr>
            <p:ph type="sldNum" sz="quarter" idx="12"/>
          </p:nvPr>
        </p:nvSpPr>
        <p:spPr/>
        <p:txBody>
          <a:bodyPr/>
          <a:lstStyle/>
          <a:p>
            <a:fld id="{4C0B9B7A-17AE-9845-947F-3C8F3590919D}" type="slidenum">
              <a:rPr lang="en-US" smtClean="0"/>
              <a:t>18</a:t>
            </a:fld>
            <a:endParaRPr lang="en-US"/>
          </a:p>
        </p:txBody>
      </p:sp>
    </p:spTree>
    <p:extLst>
      <p:ext uri="{BB962C8B-B14F-4D97-AF65-F5344CB8AC3E}">
        <p14:creationId xmlns:p14="http://schemas.microsoft.com/office/powerpoint/2010/main" val="3142117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10612244" cy="4114490"/>
          </a:xfrm>
        </p:spPr>
        <p:txBody>
          <a:bodyPr>
            <a:normAutofit/>
          </a:bodyPr>
          <a:lstStyle/>
          <a:p>
            <a:pPr marL="285750" indent="-285750">
              <a:buFontTx/>
              <a:buChar char="-"/>
            </a:pPr>
            <a:r>
              <a:rPr lang="en-NL" sz="2800" b="0" dirty="0"/>
              <a:t>Social media enable its propagation </a:t>
            </a:r>
          </a:p>
          <a:p>
            <a:pPr marL="285750" indent="-285750">
              <a:buFontTx/>
              <a:buChar char="-"/>
            </a:pPr>
            <a:r>
              <a:rPr lang="en-GB" sz="2800" b="0" dirty="0"/>
              <a:t>Hate speech detection crucial to reducing crime, protecting people</a:t>
            </a:r>
          </a:p>
          <a:p>
            <a:pPr marL="569214" lvl="1" indent="-285750">
              <a:buFontTx/>
              <a:buChar char="-"/>
            </a:pPr>
            <a:r>
              <a:rPr lang="en-GB" sz="2800" dirty="0"/>
              <a:t>2023: D66 leader Sigrid </a:t>
            </a:r>
            <a:r>
              <a:rPr lang="en-GB" sz="2800" dirty="0" err="1"/>
              <a:t>Kaag</a:t>
            </a:r>
            <a:r>
              <a:rPr lang="en-GB" sz="2800" dirty="0"/>
              <a:t> stopped with politics. She mentions "hate, intimidation and threats" and the effect on her family as the reason to stop [0]</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sz="4000" dirty="0"/>
              <a:t>Hate Speech</a:t>
            </a:r>
            <a:endParaRPr lang="en-NL" dirty="0"/>
          </a:p>
        </p:txBody>
      </p:sp>
      <p:sp>
        <p:nvSpPr>
          <p:cNvPr id="5" name="TextBox 4">
            <a:extLst>
              <a:ext uri="{FF2B5EF4-FFF2-40B4-BE49-F238E27FC236}">
                <a16:creationId xmlns:a16="http://schemas.microsoft.com/office/drawing/2014/main" id="{33F603B9-6826-F175-370C-064ADB671845}"/>
              </a:ext>
            </a:extLst>
          </p:cNvPr>
          <p:cNvSpPr txBox="1"/>
          <p:nvPr/>
        </p:nvSpPr>
        <p:spPr>
          <a:xfrm>
            <a:off x="0" y="6168272"/>
            <a:ext cx="6790544" cy="646331"/>
          </a:xfrm>
          <a:prstGeom prst="rect">
            <a:avLst/>
          </a:prstGeom>
          <a:noFill/>
        </p:spPr>
        <p:txBody>
          <a:bodyPr wrap="square" rtlCol="0">
            <a:spAutoFit/>
          </a:bodyPr>
          <a:lstStyle/>
          <a:p>
            <a:r>
              <a:rPr lang="en-GB" dirty="0"/>
              <a:t>[0] https://</a:t>
            </a:r>
            <a:r>
              <a:rPr lang="en-GB" dirty="0" err="1"/>
              <a:t>nos.nl</a:t>
            </a:r>
            <a:r>
              <a:rPr lang="en-GB" dirty="0"/>
              <a:t>/</a:t>
            </a:r>
            <a:r>
              <a:rPr lang="en-GB" dirty="0" err="1"/>
              <a:t>nieuwsuur</a:t>
            </a:r>
            <a:r>
              <a:rPr lang="en-GB" dirty="0"/>
              <a:t>/</a:t>
            </a:r>
            <a:r>
              <a:rPr lang="en-GB" dirty="0" err="1"/>
              <a:t>artikel</a:t>
            </a:r>
            <a:r>
              <a:rPr lang="en-GB" dirty="0"/>
              <a:t>/2482833-toelichting-twitter-reacties-op-vertrek-sigrid-kaag</a:t>
            </a:r>
          </a:p>
        </p:txBody>
      </p:sp>
    </p:spTree>
    <p:extLst>
      <p:ext uri="{BB962C8B-B14F-4D97-AF65-F5344CB8AC3E}">
        <p14:creationId xmlns:p14="http://schemas.microsoft.com/office/powerpoint/2010/main" val="2689865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Summary: the text-mining toolkit</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chemeClr val="accent4"/>
                </a:solidFill>
                <a:effectLst/>
                <a:uLnTx/>
                <a:uFillTx/>
                <a:latin typeface="Calibri" panose="020F0502020204030204"/>
                <a:ea typeface="+mn-ea"/>
                <a:cs typeface="+mn-cs"/>
              </a:rPr>
              <a:t>One-minute paper</a:t>
            </a:r>
            <a:endParaRPr lang="en-NL" sz="4000" b="0" dirty="0">
              <a:solidFill>
                <a:schemeClr val="accent4"/>
              </a:solidFill>
            </a:endParaRPr>
          </a:p>
        </p:txBody>
      </p:sp>
      <p:sp>
        <p:nvSpPr>
          <p:cNvPr id="4" name="Slide Number Placeholder 3">
            <a:extLst>
              <a:ext uri="{FF2B5EF4-FFF2-40B4-BE49-F238E27FC236}">
                <a16:creationId xmlns:a16="http://schemas.microsoft.com/office/drawing/2014/main" id="{182F3D37-BC53-46EB-5598-9524908A7F87}"/>
              </a:ext>
            </a:extLst>
          </p:cNvPr>
          <p:cNvSpPr>
            <a:spLocks noGrp="1"/>
          </p:cNvSpPr>
          <p:nvPr>
            <p:ph type="sldNum" sz="quarter" idx="12"/>
          </p:nvPr>
        </p:nvSpPr>
        <p:spPr/>
        <p:txBody>
          <a:bodyPr/>
          <a:lstStyle/>
          <a:p>
            <a:fld id="{4C0B9B7A-17AE-9845-947F-3C8F3590919D}" type="slidenum">
              <a:rPr lang="en-US" smtClean="0"/>
              <a:t>2</a:t>
            </a:fld>
            <a:endParaRPr lang="en-US"/>
          </a:p>
        </p:txBody>
      </p:sp>
    </p:spTree>
    <p:extLst>
      <p:ext uri="{BB962C8B-B14F-4D97-AF65-F5344CB8AC3E}">
        <p14:creationId xmlns:p14="http://schemas.microsoft.com/office/powerpoint/2010/main" val="4248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5334000" cy="4114490"/>
          </a:xfrm>
        </p:spPr>
        <p:txBody>
          <a:bodyPr>
            <a:noAutofit/>
          </a:bodyPr>
          <a:lstStyle/>
          <a:p>
            <a:pPr marL="285750" indent="-285750">
              <a:buFontTx/>
              <a:buChar char="-"/>
            </a:pPr>
            <a:r>
              <a:rPr lang="en-GB" sz="2400" b="0" dirty="0"/>
              <a:t>The 2019 UN Strategy and Plan of Action on Hate Speech</a:t>
            </a:r>
          </a:p>
          <a:p>
            <a:pPr marL="285750" indent="-285750">
              <a:buFontTx/>
              <a:buChar char="-"/>
            </a:pPr>
            <a:r>
              <a:rPr lang="en-GB" sz="2400" b="0" dirty="0"/>
              <a:t>‘</a:t>
            </a:r>
            <a:r>
              <a:rPr lang="en-GB" sz="2400" dirty="0"/>
              <a:t>Attacks or uses pejorative or discriminatory language with reference to a person or a group on the basis of who they are, in other words, based on their religion, ethnicity, nationality, race, colour, descent, gender, or other identity factor</a:t>
            </a:r>
            <a:r>
              <a:rPr lang="en-GB" sz="2400" b="0" dirty="0"/>
              <a:t>’.</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sz="4000" dirty="0"/>
              <a:t>Hate Speech Definition</a:t>
            </a:r>
            <a:endParaRPr lang="en-NL" dirty="0"/>
          </a:p>
        </p:txBody>
      </p:sp>
      <p:pic>
        <p:nvPicPr>
          <p:cNvPr id="3" name="Picture 2">
            <a:extLst>
              <a:ext uri="{FF2B5EF4-FFF2-40B4-BE49-F238E27FC236}">
                <a16:creationId xmlns:a16="http://schemas.microsoft.com/office/drawing/2014/main" id="{B02DD312-716F-0E1F-344E-0094EEDB6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24958"/>
            <a:ext cx="5545567" cy="5617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286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a:xfrm>
            <a:off x="565396" y="449722"/>
            <a:ext cx="9144000" cy="646332"/>
          </a:xfrm>
        </p:spPr>
        <p:txBody>
          <a:bodyPr>
            <a:normAutofit fontScale="90000"/>
          </a:bodyPr>
          <a:lstStyle/>
          <a:p>
            <a:br>
              <a:rPr lang="en-NL" dirty="0"/>
            </a:br>
            <a:r>
              <a:rPr lang="en-NL" dirty="0"/>
              <a:t>Hate Speech in Twitter</a:t>
            </a:r>
          </a:p>
        </p:txBody>
      </p:sp>
      <p:pic>
        <p:nvPicPr>
          <p:cNvPr id="5" name="Picture 4">
            <a:extLst>
              <a:ext uri="{FF2B5EF4-FFF2-40B4-BE49-F238E27FC236}">
                <a16:creationId xmlns:a16="http://schemas.microsoft.com/office/drawing/2014/main" id="{F37D3BCC-38FA-6955-C1D9-975E7FF439FF}"/>
              </a:ext>
            </a:extLst>
          </p:cNvPr>
          <p:cNvPicPr>
            <a:picLocks noChangeAspect="1"/>
          </p:cNvPicPr>
          <p:nvPr/>
        </p:nvPicPr>
        <p:blipFill>
          <a:blip r:embed="rId3"/>
          <a:stretch>
            <a:fillRect/>
          </a:stretch>
        </p:blipFill>
        <p:spPr>
          <a:xfrm>
            <a:off x="553454" y="4181615"/>
            <a:ext cx="4988075" cy="2035783"/>
          </a:xfrm>
          <a:prstGeom prst="rect">
            <a:avLst/>
          </a:prstGeom>
        </p:spPr>
      </p:pic>
      <p:pic>
        <p:nvPicPr>
          <p:cNvPr id="8" name="Picture 7">
            <a:extLst>
              <a:ext uri="{FF2B5EF4-FFF2-40B4-BE49-F238E27FC236}">
                <a16:creationId xmlns:a16="http://schemas.microsoft.com/office/drawing/2014/main" id="{6B5FA6AB-6D32-A569-04C2-34C53CEC43FB}"/>
              </a:ext>
            </a:extLst>
          </p:cNvPr>
          <p:cNvPicPr>
            <a:picLocks noChangeAspect="1"/>
          </p:cNvPicPr>
          <p:nvPr/>
        </p:nvPicPr>
        <p:blipFill>
          <a:blip r:embed="rId4"/>
          <a:stretch>
            <a:fillRect/>
          </a:stretch>
        </p:blipFill>
        <p:spPr>
          <a:xfrm>
            <a:off x="553454" y="2081629"/>
            <a:ext cx="5230553" cy="1778043"/>
          </a:xfrm>
          <a:prstGeom prst="rect">
            <a:avLst/>
          </a:prstGeom>
          <a:ln w="38100">
            <a:solidFill>
              <a:schemeClr val="accent6"/>
            </a:solidFill>
          </a:ln>
        </p:spPr>
      </p:pic>
      <p:pic>
        <p:nvPicPr>
          <p:cNvPr id="9" name="Picture 8">
            <a:extLst>
              <a:ext uri="{FF2B5EF4-FFF2-40B4-BE49-F238E27FC236}">
                <a16:creationId xmlns:a16="http://schemas.microsoft.com/office/drawing/2014/main" id="{3FBFB6EE-3208-3809-40D2-56AAC27E249A}"/>
              </a:ext>
            </a:extLst>
          </p:cNvPr>
          <p:cNvPicPr>
            <a:picLocks noChangeAspect="1"/>
          </p:cNvPicPr>
          <p:nvPr/>
        </p:nvPicPr>
        <p:blipFill>
          <a:blip r:embed="rId5"/>
          <a:stretch>
            <a:fillRect/>
          </a:stretch>
        </p:blipFill>
        <p:spPr>
          <a:xfrm>
            <a:off x="6067802" y="4181617"/>
            <a:ext cx="5567866" cy="2035783"/>
          </a:xfrm>
          <a:prstGeom prst="rect">
            <a:avLst/>
          </a:prstGeom>
        </p:spPr>
      </p:pic>
      <p:pic>
        <p:nvPicPr>
          <p:cNvPr id="10" name="Picture 9">
            <a:extLst>
              <a:ext uri="{FF2B5EF4-FFF2-40B4-BE49-F238E27FC236}">
                <a16:creationId xmlns:a16="http://schemas.microsoft.com/office/drawing/2014/main" id="{A3C903A6-4A9F-0857-869C-AA71DA3E719A}"/>
              </a:ext>
            </a:extLst>
          </p:cNvPr>
          <p:cNvPicPr>
            <a:picLocks noChangeAspect="1"/>
          </p:cNvPicPr>
          <p:nvPr/>
        </p:nvPicPr>
        <p:blipFill>
          <a:blip r:embed="rId6"/>
          <a:stretch>
            <a:fillRect/>
          </a:stretch>
        </p:blipFill>
        <p:spPr>
          <a:xfrm>
            <a:off x="6075093" y="2081631"/>
            <a:ext cx="5560577" cy="1778043"/>
          </a:xfrm>
          <a:prstGeom prst="rect">
            <a:avLst/>
          </a:prstGeom>
        </p:spPr>
      </p:pic>
    </p:spTree>
    <p:extLst>
      <p:ext uri="{BB962C8B-B14F-4D97-AF65-F5344CB8AC3E}">
        <p14:creationId xmlns:p14="http://schemas.microsoft.com/office/powerpoint/2010/main" val="1959421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6858000" cy="4114490"/>
          </a:xfrm>
        </p:spPr>
        <p:txBody>
          <a:bodyPr>
            <a:normAutofit/>
          </a:bodyPr>
          <a:lstStyle/>
          <a:p>
            <a:r>
              <a:rPr lang="en-NL" sz="2000" dirty="0"/>
              <a:t>Data: </a:t>
            </a:r>
            <a:r>
              <a:rPr lang="en-NL" sz="2000" b="0" dirty="0"/>
              <a:t>Annotation of 16k tweets based on </a:t>
            </a:r>
            <a:r>
              <a:rPr lang="en-GB" sz="2000" b="0" dirty="0"/>
              <a:t>Gender studies and Critical Race Theory (CRT)</a:t>
            </a:r>
            <a:endParaRPr lang="en-NL" sz="2000" b="0" dirty="0"/>
          </a:p>
          <a:p>
            <a:r>
              <a:rPr lang="en-NL" sz="2000" dirty="0"/>
              <a:t>Method: </a:t>
            </a:r>
            <a:r>
              <a:rPr lang="en-NL" sz="2000" b="0" dirty="0"/>
              <a:t>TD-IDF using</a:t>
            </a:r>
            <a:r>
              <a:rPr lang="en-NL" sz="2000" dirty="0"/>
              <a:t> </a:t>
            </a:r>
            <a:r>
              <a:rPr lang="en-NL" sz="2000" b="0" dirty="0"/>
              <a:t>character {uni, bi, tri}-grams. </a:t>
            </a:r>
          </a:p>
          <a:p>
            <a:r>
              <a:rPr lang="en-NL" sz="2000" b="0" dirty="0">
                <a:solidFill>
                  <a:schemeClr val="accent4"/>
                </a:solidFill>
              </a:rPr>
              <a:t>	Why did they use characters instead of words?</a:t>
            </a:r>
            <a:endParaRPr lang="en-NL" dirty="0">
              <a:solidFill>
                <a:schemeClr val="accent4"/>
              </a:solidFill>
              <a:sym typeface="Wingdings" pitchFamily="2" charset="2"/>
            </a:endParaRP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dirty="0"/>
              <a:t>Hateful Symbols</a:t>
            </a:r>
          </a:p>
        </p:txBody>
      </p:sp>
      <p:sp>
        <p:nvSpPr>
          <p:cNvPr id="5" name="TextBox 4">
            <a:extLst>
              <a:ext uri="{FF2B5EF4-FFF2-40B4-BE49-F238E27FC236}">
                <a16:creationId xmlns:a16="http://schemas.microsoft.com/office/drawing/2014/main" id="{D0237A3C-5D8F-BB76-7FB2-FB89E70A2F66}"/>
              </a:ext>
            </a:extLst>
          </p:cNvPr>
          <p:cNvSpPr txBox="1"/>
          <p:nvPr/>
        </p:nvSpPr>
        <p:spPr>
          <a:xfrm>
            <a:off x="629836" y="6221855"/>
            <a:ext cx="10860505" cy="523220"/>
          </a:xfrm>
          <a:prstGeom prst="rect">
            <a:avLst/>
          </a:prstGeom>
          <a:noFill/>
        </p:spPr>
        <p:txBody>
          <a:bodyPr wrap="square">
            <a:spAutoFit/>
          </a:bodyPr>
          <a:lstStyle/>
          <a:p>
            <a:pPr algn="l"/>
            <a:r>
              <a:rPr lang="en-GB" sz="1400" b="0" i="0" u="none" strike="noStrike" dirty="0">
                <a:solidFill>
                  <a:srgbClr val="212529"/>
                </a:solidFill>
                <a:effectLst/>
              </a:rPr>
              <a:t>Z. Waseem and D. </a:t>
            </a:r>
            <a:r>
              <a:rPr lang="en-GB" sz="1400" b="0" i="0" u="none" strike="noStrike" dirty="0" err="1">
                <a:solidFill>
                  <a:srgbClr val="212529"/>
                </a:solidFill>
                <a:effectLst/>
              </a:rPr>
              <a:t>Hovy</a:t>
            </a:r>
            <a:r>
              <a:rPr lang="en-GB" sz="1400" b="0" i="0" u="none" strike="noStrike" dirty="0">
                <a:solidFill>
                  <a:srgbClr val="212529"/>
                </a:solidFill>
                <a:effectLst/>
              </a:rPr>
              <a:t>. 2016. </a:t>
            </a:r>
            <a:r>
              <a:rPr lang="en-GB" sz="1400" b="0" i="0" u="none" strike="noStrike" dirty="0">
                <a:solidFill>
                  <a:srgbClr val="446E9B"/>
                </a:solidFill>
                <a:effectLst/>
                <a:hlinkClick r:id="rId3"/>
              </a:rPr>
              <a:t>Hateful Symbols or Hateful People? Predictive Features for Hate Speech Detection on Twitter</a:t>
            </a:r>
            <a:r>
              <a:rPr lang="en-GB" sz="1400" b="0" i="0" u="none" strike="noStrike" dirty="0">
                <a:solidFill>
                  <a:srgbClr val="212529"/>
                </a:solidFill>
                <a:effectLst/>
              </a:rPr>
              <a:t>. In </a:t>
            </a:r>
            <a:r>
              <a:rPr lang="en-GB" sz="1400" b="0" i="1" u="none" strike="noStrike" dirty="0">
                <a:solidFill>
                  <a:srgbClr val="212529"/>
                </a:solidFill>
                <a:effectLst/>
              </a:rPr>
              <a:t>Proceedings of the NAACL Student Research Workshop</a:t>
            </a:r>
            <a:r>
              <a:rPr lang="en-GB" sz="1400" b="0" i="0" u="none" strike="noStrike" dirty="0">
                <a:solidFill>
                  <a:srgbClr val="212529"/>
                </a:solidFill>
                <a:effectLst/>
              </a:rPr>
              <a:t>, pages 88–93,. ACL.</a:t>
            </a:r>
          </a:p>
        </p:txBody>
      </p:sp>
    </p:spTree>
    <p:extLst>
      <p:ext uri="{BB962C8B-B14F-4D97-AF65-F5344CB8AC3E}">
        <p14:creationId xmlns:p14="http://schemas.microsoft.com/office/powerpoint/2010/main" val="159153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6858000" cy="4114490"/>
          </a:xfrm>
        </p:spPr>
        <p:txBody>
          <a:bodyPr>
            <a:normAutofit/>
          </a:bodyPr>
          <a:lstStyle/>
          <a:p>
            <a:r>
              <a:rPr lang="en-NL" sz="2000" dirty="0"/>
              <a:t>Data: </a:t>
            </a:r>
            <a:r>
              <a:rPr lang="en-NL" sz="2000" b="0" dirty="0"/>
              <a:t>Annotation of 16k tweets based on </a:t>
            </a:r>
            <a:r>
              <a:rPr lang="en-GB" sz="2000" b="0" dirty="0"/>
              <a:t>Gender studies and Critical Race Theory (CRT)</a:t>
            </a:r>
            <a:endParaRPr lang="en-NL" sz="2000" b="0" dirty="0"/>
          </a:p>
          <a:p>
            <a:r>
              <a:rPr lang="en-NL" sz="2000" dirty="0"/>
              <a:t>Method: </a:t>
            </a:r>
            <a:r>
              <a:rPr lang="en-NL" sz="2000" b="0" dirty="0"/>
              <a:t>TD-IDF using</a:t>
            </a:r>
            <a:r>
              <a:rPr lang="en-NL" sz="2000" dirty="0"/>
              <a:t> </a:t>
            </a:r>
            <a:r>
              <a:rPr lang="en-NL" sz="2000" b="0" dirty="0"/>
              <a:t>character {uni, bi, tri}-grams. </a:t>
            </a:r>
          </a:p>
          <a:p>
            <a:r>
              <a:rPr lang="en-NL" sz="2000" b="0" dirty="0"/>
              <a:t>	Why did they use characters instead of words?</a:t>
            </a:r>
            <a:endParaRPr lang="en-NL" sz="2000" b="0" dirty="0">
              <a:sym typeface="Wingdings" pitchFamily="2" charset="2"/>
            </a:endParaRPr>
          </a:p>
          <a:p>
            <a:r>
              <a:rPr lang="en-NL" sz="2000" dirty="0">
                <a:sym typeface="Wingdings" pitchFamily="2" charset="2"/>
              </a:rPr>
              <a:t>Preprocessing</a:t>
            </a:r>
            <a:r>
              <a:rPr lang="en-NL" sz="2000" b="0" dirty="0">
                <a:sym typeface="Wingdings" pitchFamily="2" charset="2"/>
              </a:rPr>
              <a:t>: Removing stop words (</a:t>
            </a:r>
            <a:r>
              <a:rPr lang="en-NL" sz="2000" b="0" dirty="0">
                <a:solidFill>
                  <a:schemeClr val="accent4"/>
                </a:solidFill>
                <a:sym typeface="Wingdings" pitchFamily="2" charset="2"/>
              </a:rPr>
              <a:t>except “not”</a:t>
            </a:r>
            <a:r>
              <a:rPr lang="en-NL" sz="2000" b="0" dirty="0">
                <a:sym typeface="Wingdings" pitchFamily="2" charset="2"/>
              </a:rPr>
              <a:t>), usernames and punctuation</a:t>
            </a:r>
            <a:endParaRPr lang="en-NL" dirty="0">
              <a:sym typeface="Wingdings" pitchFamily="2" charset="2"/>
            </a:endParaRP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dirty="0"/>
              <a:t>Hateful Symbols</a:t>
            </a:r>
          </a:p>
        </p:txBody>
      </p:sp>
      <p:sp>
        <p:nvSpPr>
          <p:cNvPr id="5" name="TextBox 4">
            <a:extLst>
              <a:ext uri="{FF2B5EF4-FFF2-40B4-BE49-F238E27FC236}">
                <a16:creationId xmlns:a16="http://schemas.microsoft.com/office/drawing/2014/main" id="{D0237A3C-5D8F-BB76-7FB2-FB89E70A2F66}"/>
              </a:ext>
            </a:extLst>
          </p:cNvPr>
          <p:cNvSpPr txBox="1"/>
          <p:nvPr/>
        </p:nvSpPr>
        <p:spPr>
          <a:xfrm>
            <a:off x="629836" y="6221855"/>
            <a:ext cx="10860505" cy="523220"/>
          </a:xfrm>
          <a:prstGeom prst="rect">
            <a:avLst/>
          </a:prstGeom>
          <a:noFill/>
        </p:spPr>
        <p:txBody>
          <a:bodyPr wrap="square">
            <a:spAutoFit/>
          </a:bodyPr>
          <a:lstStyle/>
          <a:p>
            <a:pPr algn="l"/>
            <a:r>
              <a:rPr lang="en-GB" sz="1400" b="0" i="0" u="none" strike="noStrike" dirty="0">
                <a:solidFill>
                  <a:srgbClr val="212529"/>
                </a:solidFill>
                <a:effectLst/>
              </a:rPr>
              <a:t>Z. Waseem and D. </a:t>
            </a:r>
            <a:r>
              <a:rPr lang="en-GB" sz="1400" b="0" i="0" u="none" strike="noStrike" dirty="0" err="1">
                <a:solidFill>
                  <a:srgbClr val="212529"/>
                </a:solidFill>
                <a:effectLst/>
              </a:rPr>
              <a:t>Hovy</a:t>
            </a:r>
            <a:r>
              <a:rPr lang="en-GB" sz="1400" b="0" i="0" u="none" strike="noStrike" dirty="0">
                <a:solidFill>
                  <a:srgbClr val="212529"/>
                </a:solidFill>
                <a:effectLst/>
              </a:rPr>
              <a:t>. 2016. </a:t>
            </a:r>
            <a:r>
              <a:rPr lang="en-GB" sz="1400" b="0" i="0" u="none" strike="noStrike" dirty="0">
                <a:solidFill>
                  <a:srgbClr val="446E9B"/>
                </a:solidFill>
                <a:effectLst/>
                <a:hlinkClick r:id="rId3"/>
              </a:rPr>
              <a:t>Hateful Symbols or Hateful People? Predictive Features for Hate Speech Detection on Twitter</a:t>
            </a:r>
            <a:r>
              <a:rPr lang="en-GB" sz="1400" b="0" i="0" u="none" strike="noStrike" dirty="0">
                <a:solidFill>
                  <a:srgbClr val="212529"/>
                </a:solidFill>
                <a:effectLst/>
              </a:rPr>
              <a:t>. In </a:t>
            </a:r>
            <a:r>
              <a:rPr lang="en-GB" sz="1400" b="0" i="1" u="none" strike="noStrike" dirty="0">
                <a:solidFill>
                  <a:srgbClr val="212529"/>
                </a:solidFill>
                <a:effectLst/>
              </a:rPr>
              <a:t>Proceedings of the NAACL Student Research Workshop</a:t>
            </a:r>
            <a:r>
              <a:rPr lang="en-GB" sz="1400" b="0" i="0" u="none" strike="noStrike" dirty="0">
                <a:solidFill>
                  <a:srgbClr val="212529"/>
                </a:solidFill>
                <a:effectLst/>
              </a:rPr>
              <a:t>, pages 88–93,. ACL.</a:t>
            </a:r>
          </a:p>
        </p:txBody>
      </p:sp>
    </p:spTree>
    <p:extLst>
      <p:ext uri="{BB962C8B-B14F-4D97-AF65-F5344CB8AC3E}">
        <p14:creationId xmlns:p14="http://schemas.microsoft.com/office/powerpoint/2010/main" val="339640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6858000" cy="4114490"/>
          </a:xfrm>
        </p:spPr>
        <p:txBody>
          <a:bodyPr>
            <a:normAutofit/>
          </a:bodyPr>
          <a:lstStyle/>
          <a:p>
            <a:r>
              <a:rPr lang="en-NL" sz="2000" dirty="0"/>
              <a:t>Data: </a:t>
            </a:r>
            <a:r>
              <a:rPr lang="en-NL" sz="2000" b="0" dirty="0"/>
              <a:t>Annotation of 16k tweets based on </a:t>
            </a:r>
            <a:r>
              <a:rPr lang="en-GB" sz="2000" b="0" dirty="0"/>
              <a:t>Gender studies and Critical Race Theory (CRT)</a:t>
            </a:r>
            <a:endParaRPr lang="en-NL" sz="2000" b="0" dirty="0"/>
          </a:p>
          <a:p>
            <a:r>
              <a:rPr lang="en-NL" sz="2000" dirty="0"/>
              <a:t>Method: </a:t>
            </a:r>
            <a:r>
              <a:rPr lang="en-NL" sz="2000" b="0" dirty="0"/>
              <a:t>TD-IDF using</a:t>
            </a:r>
            <a:r>
              <a:rPr lang="en-NL" sz="2000" dirty="0"/>
              <a:t> </a:t>
            </a:r>
            <a:r>
              <a:rPr lang="en-NL" sz="2000" b="0" dirty="0"/>
              <a:t>character {uni, bi, tri}-grams. </a:t>
            </a:r>
          </a:p>
          <a:p>
            <a:r>
              <a:rPr lang="en-NL" sz="2000" b="0" dirty="0"/>
              <a:t>	Why did they use characters instead of words?</a:t>
            </a:r>
            <a:endParaRPr lang="en-NL" sz="2000" b="0" dirty="0">
              <a:sym typeface="Wingdings" pitchFamily="2" charset="2"/>
            </a:endParaRPr>
          </a:p>
          <a:p>
            <a:r>
              <a:rPr lang="en-NL" sz="2000" dirty="0">
                <a:sym typeface="Wingdings" pitchFamily="2" charset="2"/>
              </a:rPr>
              <a:t>Preprocessing</a:t>
            </a:r>
            <a:r>
              <a:rPr lang="en-NL" sz="2000" b="0" dirty="0">
                <a:sym typeface="Wingdings" pitchFamily="2" charset="2"/>
              </a:rPr>
              <a:t>: Removing stop words (except “not”), usernames and punctuation</a:t>
            </a:r>
          </a:p>
          <a:p>
            <a:r>
              <a:rPr lang="en-NL" sz="2000" dirty="0">
                <a:sym typeface="Wingdings" pitchFamily="2" charset="2"/>
              </a:rPr>
              <a:t>Classifier: </a:t>
            </a:r>
            <a:r>
              <a:rPr lang="en-NL" sz="2000" b="0" dirty="0">
                <a:sym typeface="Wingdings" pitchFamily="2" charset="2"/>
              </a:rPr>
              <a:t>Logistic Regression</a:t>
            </a:r>
            <a:endParaRPr lang="en-NL" sz="2000" dirty="0">
              <a:sym typeface="Wingdings" pitchFamily="2" charset="2"/>
            </a:endParaRPr>
          </a:p>
          <a:p>
            <a:endParaRPr lang="en-NL" b="0" dirty="0">
              <a:sym typeface="Wingdings" pitchFamily="2" charset="2"/>
            </a:endParaRPr>
          </a:p>
          <a:p>
            <a:r>
              <a:rPr lang="en-NL" dirty="0">
                <a:sym typeface="Wingdings" pitchFamily="2" charset="2"/>
              </a:rPr>
              <a:t>Results:</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dirty="0"/>
              <a:t>Hateful Symbols</a:t>
            </a:r>
          </a:p>
        </p:txBody>
      </p:sp>
      <p:pic>
        <p:nvPicPr>
          <p:cNvPr id="7" name="Picture 6">
            <a:extLst>
              <a:ext uri="{FF2B5EF4-FFF2-40B4-BE49-F238E27FC236}">
                <a16:creationId xmlns:a16="http://schemas.microsoft.com/office/drawing/2014/main" id="{26C8FD26-6A28-30C4-9C39-9917D491D286}"/>
              </a:ext>
            </a:extLst>
          </p:cNvPr>
          <p:cNvPicPr>
            <a:picLocks noChangeAspect="1"/>
          </p:cNvPicPr>
          <p:nvPr/>
        </p:nvPicPr>
        <p:blipFill>
          <a:blip r:embed="rId3"/>
          <a:stretch>
            <a:fillRect/>
          </a:stretch>
        </p:blipFill>
        <p:spPr>
          <a:xfrm>
            <a:off x="7716252" y="169446"/>
            <a:ext cx="4475747" cy="6004961"/>
          </a:xfrm>
          <a:prstGeom prst="rect">
            <a:avLst/>
          </a:prstGeom>
        </p:spPr>
      </p:pic>
      <p:grpSp>
        <p:nvGrpSpPr>
          <p:cNvPr id="11" name="Group 10">
            <a:extLst>
              <a:ext uri="{FF2B5EF4-FFF2-40B4-BE49-F238E27FC236}">
                <a16:creationId xmlns:a16="http://schemas.microsoft.com/office/drawing/2014/main" id="{6DD6D0DF-190D-56E8-0C4F-33E018D92AC5}"/>
              </a:ext>
            </a:extLst>
          </p:cNvPr>
          <p:cNvGrpSpPr/>
          <p:nvPr/>
        </p:nvGrpSpPr>
        <p:grpSpPr>
          <a:xfrm>
            <a:off x="665747" y="4750219"/>
            <a:ext cx="6945816" cy="838200"/>
            <a:chOff x="894751" y="3429000"/>
            <a:chExt cx="6945816" cy="838200"/>
          </a:xfrm>
        </p:grpSpPr>
        <p:pic>
          <p:nvPicPr>
            <p:cNvPr id="9" name="Picture 8">
              <a:extLst>
                <a:ext uri="{FF2B5EF4-FFF2-40B4-BE49-F238E27FC236}">
                  <a16:creationId xmlns:a16="http://schemas.microsoft.com/office/drawing/2014/main" id="{DD2B9A06-AB5D-BC6E-82EB-5EBAB46DED42}"/>
                </a:ext>
              </a:extLst>
            </p:cNvPr>
            <p:cNvPicPr>
              <a:picLocks noChangeAspect="1"/>
            </p:cNvPicPr>
            <p:nvPr/>
          </p:nvPicPr>
          <p:blipFill rotWithShape="1">
            <a:blip r:embed="rId4"/>
            <a:srcRect b="80008"/>
            <a:stretch/>
          </p:blipFill>
          <p:spPr>
            <a:xfrm>
              <a:off x="894751" y="3429000"/>
              <a:ext cx="6945816" cy="566739"/>
            </a:xfrm>
            <a:prstGeom prst="rect">
              <a:avLst/>
            </a:prstGeom>
          </p:spPr>
        </p:pic>
        <p:pic>
          <p:nvPicPr>
            <p:cNvPr id="10" name="Picture 9">
              <a:extLst>
                <a:ext uri="{FF2B5EF4-FFF2-40B4-BE49-F238E27FC236}">
                  <a16:creationId xmlns:a16="http://schemas.microsoft.com/office/drawing/2014/main" id="{8D1F099A-2642-CBE1-8180-04A6A887A915}"/>
                </a:ext>
              </a:extLst>
            </p:cNvPr>
            <p:cNvPicPr>
              <a:picLocks noChangeAspect="1"/>
            </p:cNvPicPr>
            <p:nvPr/>
          </p:nvPicPr>
          <p:blipFill rotWithShape="1">
            <a:blip r:embed="rId4"/>
            <a:srcRect t="61661" b="29285"/>
            <a:stretch/>
          </p:blipFill>
          <p:spPr>
            <a:xfrm>
              <a:off x="894751" y="4010525"/>
              <a:ext cx="6945816" cy="256675"/>
            </a:xfrm>
            <a:prstGeom prst="rect">
              <a:avLst/>
            </a:prstGeom>
          </p:spPr>
        </p:pic>
      </p:grpSp>
      <p:sp>
        <p:nvSpPr>
          <p:cNvPr id="5" name="TextBox 4">
            <a:extLst>
              <a:ext uri="{FF2B5EF4-FFF2-40B4-BE49-F238E27FC236}">
                <a16:creationId xmlns:a16="http://schemas.microsoft.com/office/drawing/2014/main" id="{D0237A3C-5D8F-BB76-7FB2-FB89E70A2F66}"/>
              </a:ext>
            </a:extLst>
          </p:cNvPr>
          <p:cNvSpPr txBox="1"/>
          <p:nvPr/>
        </p:nvSpPr>
        <p:spPr>
          <a:xfrm>
            <a:off x="629836" y="6221855"/>
            <a:ext cx="10860505" cy="523220"/>
          </a:xfrm>
          <a:prstGeom prst="rect">
            <a:avLst/>
          </a:prstGeom>
          <a:noFill/>
        </p:spPr>
        <p:txBody>
          <a:bodyPr wrap="square">
            <a:spAutoFit/>
          </a:bodyPr>
          <a:lstStyle/>
          <a:p>
            <a:pPr algn="l"/>
            <a:r>
              <a:rPr lang="en-GB" sz="1400" b="0" i="0" u="none" strike="noStrike" dirty="0">
                <a:solidFill>
                  <a:srgbClr val="212529"/>
                </a:solidFill>
                <a:effectLst/>
              </a:rPr>
              <a:t>Z. Waseem and D. </a:t>
            </a:r>
            <a:r>
              <a:rPr lang="en-GB" sz="1400" b="0" i="0" u="none" strike="noStrike" dirty="0" err="1">
                <a:solidFill>
                  <a:srgbClr val="212529"/>
                </a:solidFill>
                <a:effectLst/>
              </a:rPr>
              <a:t>Hovy</a:t>
            </a:r>
            <a:r>
              <a:rPr lang="en-GB" sz="1400" b="0" i="0" u="none" strike="noStrike" dirty="0">
                <a:solidFill>
                  <a:srgbClr val="212529"/>
                </a:solidFill>
                <a:effectLst/>
              </a:rPr>
              <a:t>. 2016. </a:t>
            </a:r>
            <a:r>
              <a:rPr lang="en-GB" sz="1400" b="0" i="0" u="none" strike="noStrike" dirty="0">
                <a:solidFill>
                  <a:srgbClr val="446E9B"/>
                </a:solidFill>
                <a:effectLst/>
                <a:hlinkClick r:id="rId5"/>
              </a:rPr>
              <a:t>Hateful Symbols or Hateful People? Predictive Features for Hate Speech Detection on Twitter</a:t>
            </a:r>
            <a:r>
              <a:rPr lang="en-GB" sz="1400" b="0" i="0" u="none" strike="noStrike" dirty="0">
                <a:solidFill>
                  <a:srgbClr val="212529"/>
                </a:solidFill>
                <a:effectLst/>
              </a:rPr>
              <a:t>. In </a:t>
            </a:r>
            <a:r>
              <a:rPr lang="en-GB" sz="1400" b="0" i="1" u="none" strike="noStrike" dirty="0">
                <a:solidFill>
                  <a:srgbClr val="212529"/>
                </a:solidFill>
                <a:effectLst/>
              </a:rPr>
              <a:t>Proceedings of the NAACL Student Research Workshop</a:t>
            </a:r>
            <a:r>
              <a:rPr lang="en-GB" sz="1400" b="0" i="0" u="none" strike="noStrike" dirty="0">
                <a:solidFill>
                  <a:srgbClr val="212529"/>
                </a:solidFill>
                <a:effectLst/>
              </a:rPr>
              <a:t>, pages 88–93,. ACL.</a:t>
            </a:r>
          </a:p>
        </p:txBody>
      </p:sp>
    </p:spTree>
    <p:extLst>
      <p:ext uri="{BB962C8B-B14F-4D97-AF65-F5344CB8AC3E}">
        <p14:creationId xmlns:p14="http://schemas.microsoft.com/office/powerpoint/2010/main" val="18742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a:xfrm>
            <a:off x="565396" y="449722"/>
            <a:ext cx="9144000" cy="646332"/>
          </a:xfrm>
        </p:spPr>
        <p:txBody>
          <a:bodyPr>
            <a:normAutofit fontScale="90000"/>
          </a:bodyPr>
          <a:lstStyle/>
          <a:p>
            <a:br>
              <a:rPr lang="en-NL" dirty="0"/>
            </a:br>
            <a:r>
              <a:rPr lang="en-NL" dirty="0"/>
              <a:t>Hate Speech in Twitter</a:t>
            </a:r>
          </a:p>
        </p:txBody>
      </p:sp>
      <p:pic>
        <p:nvPicPr>
          <p:cNvPr id="5" name="Picture 4">
            <a:extLst>
              <a:ext uri="{FF2B5EF4-FFF2-40B4-BE49-F238E27FC236}">
                <a16:creationId xmlns:a16="http://schemas.microsoft.com/office/drawing/2014/main" id="{F37D3BCC-38FA-6955-C1D9-975E7FF439FF}"/>
              </a:ext>
            </a:extLst>
          </p:cNvPr>
          <p:cNvPicPr>
            <a:picLocks noChangeAspect="1"/>
          </p:cNvPicPr>
          <p:nvPr/>
        </p:nvPicPr>
        <p:blipFill>
          <a:blip r:embed="rId3"/>
          <a:stretch>
            <a:fillRect/>
          </a:stretch>
        </p:blipFill>
        <p:spPr>
          <a:xfrm>
            <a:off x="553454" y="4181615"/>
            <a:ext cx="4988075" cy="2035783"/>
          </a:xfrm>
          <a:prstGeom prst="rect">
            <a:avLst/>
          </a:prstGeom>
          <a:ln w="38100">
            <a:solidFill>
              <a:schemeClr val="accent6"/>
            </a:solidFill>
          </a:ln>
        </p:spPr>
      </p:pic>
      <p:pic>
        <p:nvPicPr>
          <p:cNvPr id="8" name="Picture 7">
            <a:extLst>
              <a:ext uri="{FF2B5EF4-FFF2-40B4-BE49-F238E27FC236}">
                <a16:creationId xmlns:a16="http://schemas.microsoft.com/office/drawing/2014/main" id="{6B5FA6AB-6D32-A569-04C2-34C53CEC43FB}"/>
              </a:ext>
            </a:extLst>
          </p:cNvPr>
          <p:cNvPicPr>
            <a:picLocks noChangeAspect="1"/>
          </p:cNvPicPr>
          <p:nvPr/>
        </p:nvPicPr>
        <p:blipFill>
          <a:blip r:embed="rId4"/>
          <a:stretch>
            <a:fillRect/>
          </a:stretch>
        </p:blipFill>
        <p:spPr>
          <a:xfrm>
            <a:off x="553454" y="2081629"/>
            <a:ext cx="5230553" cy="1778043"/>
          </a:xfrm>
          <a:prstGeom prst="rect">
            <a:avLst/>
          </a:prstGeom>
          <a:ln>
            <a:solidFill>
              <a:schemeClr val="accent6"/>
            </a:solidFill>
          </a:ln>
        </p:spPr>
      </p:pic>
      <p:pic>
        <p:nvPicPr>
          <p:cNvPr id="9" name="Picture 8">
            <a:extLst>
              <a:ext uri="{FF2B5EF4-FFF2-40B4-BE49-F238E27FC236}">
                <a16:creationId xmlns:a16="http://schemas.microsoft.com/office/drawing/2014/main" id="{3FBFB6EE-3208-3809-40D2-56AAC27E249A}"/>
              </a:ext>
            </a:extLst>
          </p:cNvPr>
          <p:cNvPicPr>
            <a:picLocks noChangeAspect="1"/>
          </p:cNvPicPr>
          <p:nvPr/>
        </p:nvPicPr>
        <p:blipFill>
          <a:blip r:embed="rId5"/>
          <a:stretch>
            <a:fillRect/>
          </a:stretch>
        </p:blipFill>
        <p:spPr>
          <a:xfrm>
            <a:off x="6067802" y="4181617"/>
            <a:ext cx="5567866" cy="2035783"/>
          </a:xfrm>
          <a:prstGeom prst="rect">
            <a:avLst/>
          </a:prstGeom>
          <a:ln w="38100">
            <a:solidFill>
              <a:schemeClr val="accent6"/>
            </a:solidFill>
          </a:ln>
        </p:spPr>
      </p:pic>
      <p:pic>
        <p:nvPicPr>
          <p:cNvPr id="10" name="Picture 9">
            <a:extLst>
              <a:ext uri="{FF2B5EF4-FFF2-40B4-BE49-F238E27FC236}">
                <a16:creationId xmlns:a16="http://schemas.microsoft.com/office/drawing/2014/main" id="{A3C903A6-4A9F-0857-869C-AA71DA3E719A}"/>
              </a:ext>
            </a:extLst>
          </p:cNvPr>
          <p:cNvPicPr>
            <a:picLocks noChangeAspect="1"/>
          </p:cNvPicPr>
          <p:nvPr/>
        </p:nvPicPr>
        <p:blipFill>
          <a:blip r:embed="rId6"/>
          <a:stretch>
            <a:fillRect/>
          </a:stretch>
        </p:blipFill>
        <p:spPr>
          <a:xfrm>
            <a:off x="6075093" y="2081631"/>
            <a:ext cx="5560577" cy="1778043"/>
          </a:xfrm>
          <a:prstGeom prst="rect">
            <a:avLst/>
          </a:prstGeom>
          <a:ln w="38100">
            <a:solidFill>
              <a:schemeClr val="accent6"/>
            </a:solidFill>
          </a:ln>
        </p:spPr>
      </p:pic>
    </p:spTree>
    <p:extLst>
      <p:ext uri="{BB962C8B-B14F-4D97-AF65-F5344CB8AC3E}">
        <p14:creationId xmlns:p14="http://schemas.microsoft.com/office/powerpoint/2010/main" val="2846406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Today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b="0" dirty="0"/>
              <a:t>Applications of text mining</a:t>
            </a:r>
          </a:p>
          <a:p>
            <a:pPr marL="742950" lvl="1" indent="-285750">
              <a:buFontTx/>
              <a:buChar char="-"/>
            </a:pPr>
            <a:r>
              <a:rPr lang="en-NL" sz="3600" dirty="0"/>
              <a:t>Fake news detection</a:t>
            </a:r>
          </a:p>
          <a:p>
            <a:pPr marL="742950" lvl="1" indent="-285750">
              <a:buFontTx/>
              <a:buChar char="-"/>
            </a:pPr>
            <a:r>
              <a:rPr lang="en-NL" sz="3600" dirty="0"/>
              <a:t>Hate speech detection</a:t>
            </a:r>
          </a:p>
          <a:p>
            <a:pPr marL="742950" lvl="1" indent="-285750">
              <a:buFontTx/>
              <a:buChar char="-"/>
            </a:pPr>
            <a:r>
              <a:rPr lang="en-NL" sz="3600" b="1" dirty="0"/>
              <a:t>Text clustering in media</a:t>
            </a:r>
          </a:p>
          <a:p>
            <a:pPr marL="742950" lvl="1" indent="-285750">
              <a:buFontTx/>
              <a:buChar char="-"/>
            </a:pPr>
            <a:r>
              <a:rPr lang="en-NL" sz="3600" dirty="0"/>
              <a:t>Healthcare applications</a:t>
            </a:r>
          </a:p>
          <a:p>
            <a:pPr marL="742950" lvl="1" indent="-285750">
              <a:buFontTx/>
              <a:buChar char="-"/>
            </a:pPr>
            <a:r>
              <a:rPr lang="en-NL" sz="3600" dirty="0"/>
              <a:t>Interpretability </a:t>
            </a:r>
            <a:endParaRPr lang="en-NL" sz="3600" b="0" dirty="0"/>
          </a:p>
          <a:p>
            <a:pPr marL="742950" lvl="1" indent="-285750">
              <a:buFontTx/>
              <a:buChar char="-"/>
            </a:pPr>
            <a:endParaRPr lang="en-NL" sz="3600" b="0" dirty="0"/>
          </a:p>
        </p:txBody>
      </p:sp>
      <p:sp>
        <p:nvSpPr>
          <p:cNvPr id="5" name="Slide Number Placeholder 4">
            <a:extLst>
              <a:ext uri="{FF2B5EF4-FFF2-40B4-BE49-F238E27FC236}">
                <a16:creationId xmlns:a16="http://schemas.microsoft.com/office/drawing/2014/main" id="{E937A3BB-5F9B-71EA-2530-83A7EDE80DE4}"/>
              </a:ext>
            </a:extLst>
          </p:cNvPr>
          <p:cNvSpPr>
            <a:spLocks noGrp="1"/>
          </p:cNvSpPr>
          <p:nvPr>
            <p:ph type="sldNum" sz="quarter" idx="12"/>
          </p:nvPr>
        </p:nvSpPr>
        <p:spPr/>
        <p:txBody>
          <a:bodyPr/>
          <a:lstStyle/>
          <a:p>
            <a:fld id="{4C0B9B7A-17AE-9845-947F-3C8F3590919D}" type="slidenum">
              <a:rPr lang="en-US" smtClean="0"/>
              <a:t>26</a:t>
            </a:fld>
            <a:endParaRPr lang="en-US"/>
          </a:p>
        </p:txBody>
      </p:sp>
    </p:spTree>
    <p:extLst>
      <p:ext uri="{BB962C8B-B14F-4D97-AF65-F5344CB8AC3E}">
        <p14:creationId xmlns:p14="http://schemas.microsoft.com/office/powerpoint/2010/main" val="139685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3C5B6-A503-A268-9C1D-E307F27A3352}"/>
              </a:ext>
            </a:extLst>
          </p:cNvPr>
          <p:cNvSpPr>
            <a:spLocks noGrp="1"/>
          </p:cNvSpPr>
          <p:nvPr>
            <p:ph type="title"/>
          </p:nvPr>
        </p:nvSpPr>
        <p:spPr/>
        <p:txBody>
          <a:bodyPr>
            <a:normAutofit/>
          </a:bodyPr>
          <a:lstStyle/>
          <a:p>
            <a:r>
              <a:rPr lang="en-NL" dirty="0"/>
              <a:t>Application of Text Clustering  in Media</a:t>
            </a:r>
          </a:p>
        </p:txBody>
      </p:sp>
      <p:pic>
        <p:nvPicPr>
          <p:cNvPr id="4" name="Picture 3">
            <a:extLst>
              <a:ext uri="{FF2B5EF4-FFF2-40B4-BE49-F238E27FC236}">
                <a16:creationId xmlns:a16="http://schemas.microsoft.com/office/drawing/2014/main" id="{3F23479B-A145-F406-B0B0-521132EA0B67}"/>
              </a:ext>
            </a:extLst>
          </p:cNvPr>
          <p:cNvPicPr>
            <a:picLocks noChangeAspect="1"/>
          </p:cNvPicPr>
          <p:nvPr/>
        </p:nvPicPr>
        <p:blipFill>
          <a:blip r:embed="rId2"/>
          <a:stretch>
            <a:fillRect/>
          </a:stretch>
        </p:blipFill>
        <p:spPr>
          <a:xfrm>
            <a:off x="762001" y="1719418"/>
            <a:ext cx="7569200" cy="1878825"/>
          </a:xfrm>
          <a:prstGeom prst="rect">
            <a:avLst/>
          </a:prstGeom>
          <a:ln w="38100">
            <a:solidFill>
              <a:schemeClr val="accent6"/>
            </a:solidFill>
          </a:ln>
        </p:spPr>
      </p:pic>
      <p:pic>
        <p:nvPicPr>
          <p:cNvPr id="5" name="Picture 4">
            <a:extLst>
              <a:ext uri="{FF2B5EF4-FFF2-40B4-BE49-F238E27FC236}">
                <a16:creationId xmlns:a16="http://schemas.microsoft.com/office/drawing/2014/main" id="{3E0CD7CA-91B6-D948-49F3-F9D2ADCD740B}"/>
              </a:ext>
            </a:extLst>
          </p:cNvPr>
          <p:cNvPicPr>
            <a:picLocks noChangeAspect="1"/>
          </p:cNvPicPr>
          <p:nvPr/>
        </p:nvPicPr>
        <p:blipFill>
          <a:blip r:embed="rId3"/>
          <a:stretch>
            <a:fillRect/>
          </a:stretch>
        </p:blipFill>
        <p:spPr>
          <a:xfrm>
            <a:off x="762000" y="4136316"/>
            <a:ext cx="7569200" cy="2108200"/>
          </a:xfrm>
          <a:prstGeom prst="rect">
            <a:avLst/>
          </a:prstGeom>
        </p:spPr>
      </p:pic>
    </p:spTree>
    <p:extLst>
      <p:ext uri="{BB962C8B-B14F-4D97-AF65-F5344CB8AC3E}">
        <p14:creationId xmlns:p14="http://schemas.microsoft.com/office/powerpoint/2010/main" val="36183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AD7D4B10-8489-1F75-1EF6-E0680C9CC731}"/>
              </a:ext>
            </a:extLst>
          </p:cNvPr>
          <p:cNvSpPr>
            <a:spLocks noGrp="1"/>
          </p:cNvSpPr>
          <p:nvPr>
            <p:ph type="body" sz="quarter" idx="11"/>
          </p:nvPr>
        </p:nvSpPr>
        <p:spPr>
          <a:xfrm>
            <a:off x="762000" y="1460811"/>
            <a:ext cx="10896600" cy="4681229"/>
          </a:xfrm>
        </p:spPr>
        <p:txBody>
          <a:bodyPr>
            <a:normAutofit lnSpcReduction="10000"/>
          </a:bodyPr>
          <a:lstStyle/>
          <a:p>
            <a:r>
              <a:rPr lang="en-NL" sz="2400" dirty="0"/>
              <a:t>Question: </a:t>
            </a:r>
          </a:p>
          <a:p>
            <a:r>
              <a:rPr lang="en-NL" sz="2400" b="0" dirty="0"/>
              <a:t>- </a:t>
            </a:r>
            <a:r>
              <a:rPr lang="en-GB" sz="2400" b="0" dirty="0"/>
              <a:t>To </a:t>
            </a:r>
            <a:r>
              <a:rPr lang="en-GB" sz="2400" b="0" dirty="0">
                <a:sym typeface="Wingdings" pitchFamily="2" charset="2"/>
              </a:rPr>
              <a:t>what extent is the WAR figurative frame and the conventional metaphor DISEASE TREATMENT IS WAR used to talk about Covid-19 on Twitter? </a:t>
            </a:r>
          </a:p>
          <a:p>
            <a:r>
              <a:rPr lang="en-GB" sz="2400" b="0" dirty="0">
                <a:sym typeface="Wingdings" pitchFamily="2" charset="2"/>
              </a:rPr>
              <a:t>- Which lexical units are used within this metaphorical frame and which lexical units are not?</a:t>
            </a:r>
          </a:p>
          <a:p>
            <a:r>
              <a:rPr lang="en-NL" sz="2400" b="0" dirty="0">
                <a:sym typeface="Wingdings" pitchFamily="2" charset="2"/>
              </a:rPr>
              <a:t>- Framing of WAR (fight, combat, battle), STORM (wave, storm, cloud), MONSTER (evil, horror, killer) or TSUNAMI (wave, tragedy, catastrophe).</a:t>
            </a:r>
          </a:p>
          <a:p>
            <a:endParaRPr lang="en-NL" sz="2400" b="0" dirty="0">
              <a:sym typeface="Wingdings" pitchFamily="2" charset="2"/>
            </a:endParaRPr>
          </a:p>
          <a:p>
            <a:r>
              <a:rPr lang="en-NL" sz="2400" dirty="0"/>
              <a:t>Data: </a:t>
            </a:r>
            <a:r>
              <a:rPr lang="en-NL" sz="2400" b="0" dirty="0"/>
              <a:t>Twitter around #Covid-19 (80 hashtags) - </a:t>
            </a:r>
            <a:r>
              <a:rPr lang="en-GB" sz="2400" b="0" dirty="0"/>
              <a:t>25.000 tweets per day</a:t>
            </a:r>
            <a:endParaRPr lang="en-NL" sz="2400" b="0" dirty="0"/>
          </a:p>
          <a:p>
            <a:r>
              <a:rPr lang="en-NL" sz="2400" dirty="0"/>
              <a:t>Method: </a:t>
            </a:r>
            <a:r>
              <a:rPr lang="en-US" sz="2400" b="0" dirty="0"/>
              <a:t>LDA (4 and 16 topics) + correlation of topics with frames</a:t>
            </a:r>
            <a:endParaRPr lang="en-NL" sz="2400" b="0" dirty="0">
              <a:sym typeface="Wingdings" pitchFamily="2" charset="2"/>
            </a:endParaRPr>
          </a:p>
          <a:p>
            <a:r>
              <a:rPr lang="en-NL" sz="2400" dirty="0">
                <a:sym typeface="Wingdings" pitchFamily="2" charset="2"/>
              </a:rPr>
              <a:t>Preprocessing</a:t>
            </a:r>
            <a:r>
              <a:rPr lang="en-NL" sz="2400" b="0" dirty="0">
                <a:sym typeface="Wingdings" pitchFamily="2" charset="2"/>
              </a:rPr>
              <a:t>: Remove stop words, remove covid, remove tokes with less than 3 characters</a:t>
            </a:r>
          </a:p>
          <a:p>
            <a:endParaRPr lang="en-NL" b="0" dirty="0">
              <a:sym typeface="Wingdings" pitchFamily="2" charset="2"/>
            </a:endParaRPr>
          </a:p>
          <a:p>
            <a:endParaRPr lang="en-NL" b="0" dirty="0">
              <a:sym typeface="Wingdings" pitchFamily="2" charset="2"/>
            </a:endParaRPr>
          </a:p>
        </p:txBody>
      </p:sp>
      <p:sp>
        <p:nvSpPr>
          <p:cNvPr id="4" name="Title 3">
            <a:extLst>
              <a:ext uri="{FF2B5EF4-FFF2-40B4-BE49-F238E27FC236}">
                <a16:creationId xmlns:a16="http://schemas.microsoft.com/office/drawing/2014/main" id="{03276DDD-304A-42C0-E489-2972E985B6D1}"/>
              </a:ext>
            </a:extLst>
          </p:cNvPr>
          <p:cNvSpPr>
            <a:spLocks noGrp="1"/>
          </p:cNvSpPr>
          <p:nvPr>
            <p:ph type="title"/>
          </p:nvPr>
        </p:nvSpPr>
        <p:spPr>
          <a:xfrm>
            <a:off x="761999" y="715961"/>
            <a:ext cx="10098505" cy="566739"/>
          </a:xfrm>
        </p:spPr>
        <p:txBody>
          <a:bodyPr>
            <a:normAutofit fontScale="90000"/>
          </a:bodyPr>
          <a:lstStyle/>
          <a:p>
            <a:r>
              <a:rPr lang="en-NL" dirty="0"/>
              <a:t>COVID pandemic (Wicke &amp; Bolognesi 2020)</a:t>
            </a:r>
          </a:p>
        </p:txBody>
      </p:sp>
    </p:spTree>
    <p:extLst>
      <p:ext uri="{BB962C8B-B14F-4D97-AF65-F5344CB8AC3E}">
        <p14:creationId xmlns:p14="http://schemas.microsoft.com/office/powerpoint/2010/main" val="238032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A736E686-1C4E-1AD3-8290-CDA968F24683}"/>
              </a:ext>
            </a:extLst>
          </p:cNvPr>
          <p:cNvSpPr>
            <a:spLocks noGrp="1"/>
          </p:cNvSpPr>
          <p:nvPr>
            <p:ph type="title"/>
          </p:nvPr>
        </p:nvSpPr>
        <p:spPr>
          <a:xfrm>
            <a:off x="761999" y="715961"/>
            <a:ext cx="10098505" cy="566739"/>
          </a:xfrm>
        </p:spPr>
        <p:txBody>
          <a:bodyPr>
            <a:normAutofit fontScale="90000"/>
          </a:bodyPr>
          <a:lstStyle/>
          <a:p>
            <a:r>
              <a:rPr lang="en-NL" dirty="0"/>
              <a:t>COVID pandemic (Wicke &amp; Bolognesi 2020)</a:t>
            </a:r>
          </a:p>
        </p:txBody>
      </p:sp>
      <p:pic>
        <p:nvPicPr>
          <p:cNvPr id="3076" name="Picture 4" descr="thumbnail">
            <a:extLst>
              <a:ext uri="{FF2B5EF4-FFF2-40B4-BE49-F238E27FC236}">
                <a16:creationId xmlns:a16="http://schemas.microsoft.com/office/drawing/2014/main" id="{E31660E8-20B9-37BE-2043-00BFE841F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504" y="1282700"/>
            <a:ext cx="4064000" cy="3060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8E56403-DBEC-9831-CB92-93A56D3032B2}"/>
              </a:ext>
            </a:extLst>
          </p:cNvPr>
          <p:cNvPicPr>
            <a:picLocks noChangeAspect="1"/>
          </p:cNvPicPr>
          <p:nvPr/>
        </p:nvPicPr>
        <p:blipFill>
          <a:blip r:embed="rId4"/>
          <a:stretch>
            <a:fillRect/>
          </a:stretch>
        </p:blipFill>
        <p:spPr>
          <a:xfrm>
            <a:off x="974013" y="1477138"/>
            <a:ext cx="4837238" cy="4953001"/>
          </a:xfrm>
          <a:prstGeom prst="rect">
            <a:avLst/>
          </a:prstGeom>
        </p:spPr>
      </p:pic>
      <p:sp>
        <p:nvSpPr>
          <p:cNvPr id="9" name="TextBox 8">
            <a:extLst>
              <a:ext uri="{FF2B5EF4-FFF2-40B4-BE49-F238E27FC236}">
                <a16:creationId xmlns:a16="http://schemas.microsoft.com/office/drawing/2014/main" id="{A9D36042-7FDE-C268-6808-48AB7A106B57}"/>
              </a:ext>
            </a:extLst>
          </p:cNvPr>
          <p:cNvSpPr txBox="1"/>
          <p:nvPr/>
        </p:nvSpPr>
        <p:spPr>
          <a:xfrm>
            <a:off x="6667621" y="4559637"/>
            <a:ext cx="4837237" cy="1200329"/>
          </a:xfrm>
          <a:prstGeom prst="rect">
            <a:avLst/>
          </a:prstGeom>
          <a:noFill/>
        </p:spPr>
        <p:txBody>
          <a:bodyPr wrap="square" rtlCol="0">
            <a:spAutoFit/>
          </a:bodyPr>
          <a:lstStyle/>
          <a:p>
            <a:r>
              <a:rPr lang="en-GB" b="1" dirty="0">
                <a:solidFill>
                  <a:srgbClr val="202020"/>
                </a:solidFill>
                <a:latin typeface="Helvetica" pitchFamily="2" charset="0"/>
              </a:rPr>
              <a:t>LDA-predicted average probability of WAR term contributing to one of 4 topics.</a:t>
            </a:r>
          </a:p>
          <a:p>
            <a:endParaRPr lang="en-GB" b="1" dirty="0">
              <a:solidFill>
                <a:srgbClr val="202020"/>
              </a:solidFill>
              <a:latin typeface="Helvetica" pitchFamily="2" charset="0"/>
            </a:endParaRPr>
          </a:p>
          <a:p>
            <a:endParaRPr lang="en-NL" dirty="0"/>
          </a:p>
        </p:txBody>
      </p:sp>
      <p:sp>
        <p:nvSpPr>
          <p:cNvPr id="2" name="TextBox 1">
            <a:extLst>
              <a:ext uri="{FF2B5EF4-FFF2-40B4-BE49-F238E27FC236}">
                <a16:creationId xmlns:a16="http://schemas.microsoft.com/office/drawing/2014/main" id="{73A82308-053A-7003-8005-152AF9DD252E}"/>
              </a:ext>
            </a:extLst>
          </p:cNvPr>
          <p:cNvSpPr txBox="1"/>
          <p:nvPr/>
        </p:nvSpPr>
        <p:spPr>
          <a:xfrm>
            <a:off x="7007607" y="5575300"/>
            <a:ext cx="3641793" cy="646331"/>
          </a:xfrm>
          <a:prstGeom prst="rect">
            <a:avLst/>
          </a:prstGeom>
          <a:noFill/>
        </p:spPr>
        <p:txBody>
          <a:bodyPr wrap="square" rtlCol="0">
            <a:spAutoFit/>
          </a:bodyPr>
          <a:lstStyle/>
          <a:p>
            <a:r>
              <a:rPr lang="en-GB" sz="1800" b="0" dirty="0">
                <a:sym typeface="Wingdings" pitchFamily="2" charset="2"/>
              </a:rPr>
              <a:t>The results show that 5.32% of all tweets contain war-related terms </a:t>
            </a:r>
          </a:p>
        </p:txBody>
      </p:sp>
    </p:spTree>
    <p:extLst>
      <p:ext uri="{BB962C8B-B14F-4D97-AF65-F5344CB8AC3E}">
        <p14:creationId xmlns:p14="http://schemas.microsoft.com/office/powerpoint/2010/main" val="347183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Summary: the text-mining toolkit</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Text -&gt; Numeric</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TF; TF-IDF; Word embeddings</a:t>
            </a:r>
            <a:endPar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Similarity (often cosine similarity)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Clustering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LDA </a:t>
            </a:r>
            <a:endParaRPr kumimoji="0" lang="en-US" sz="49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Classification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err="1">
                <a:ln>
                  <a:noFill/>
                </a:ln>
                <a:solidFill>
                  <a:srgbClr val="000000"/>
                </a:solidFill>
                <a:effectLst/>
                <a:uLnTx/>
                <a:uFillTx/>
                <a:latin typeface="Calibri" panose="020F0502020204030204"/>
                <a:ea typeface="+mn-ea"/>
                <a:cs typeface="+mn-cs"/>
              </a:rPr>
              <a:t>LogisticRegression</a:t>
            </a:r>
            <a:endPar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Neural Networks </a:t>
            </a:r>
          </a:p>
          <a:p>
            <a:pPr lvl="2">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Feed-forward, RNN, LSTM, CNN, Transformers</a:t>
            </a:r>
            <a:endParaRPr lang="en-NL" sz="3600" b="0" dirty="0"/>
          </a:p>
        </p:txBody>
      </p:sp>
      <p:sp>
        <p:nvSpPr>
          <p:cNvPr id="4" name="Slide Number Placeholder 3">
            <a:extLst>
              <a:ext uri="{FF2B5EF4-FFF2-40B4-BE49-F238E27FC236}">
                <a16:creationId xmlns:a16="http://schemas.microsoft.com/office/drawing/2014/main" id="{182F3D37-BC53-46EB-5598-9524908A7F87}"/>
              </a:ext>
            </a:extLst>
          </p:cNvPr>
          <p:cNvSpPr>
            <a:spLocks noGrp="1"/>
          </p:cNvSpPr>
          <p:nvPr>
            <p:ph type="sldNum" sz="quarter" idx="12"/>
          </p:nvPr>
        </p:nvSpPr>
        <p:spPr/>
        <p:txBody>
          <a:bodyPr/>
          <a:lstStyle/>
          <a:p>
            <a:fld id="{4C0B9B7A-17AE-9845-947F-3C8F3590919D}" type="slidenum">
              <a:rPr lang="en-US" smtClean="0"/>
              <a:t>3</a:t>
            </a:fld>
            <a:endParaRPr lang="en-US"/>
          </a:p>
        </p:txBody>
      </p:sp>
    </p:spTree>
    <p:extLst>
      <p:ext uri="{BB962C8B-B14F-4D97-AF65-F5344CB8AC3E}">
        <p14:creationId xmlns:p14="http://schemas.microsoft.com/office/powerpoint/2010/main" val="1409576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3C5B6-A503-A268-9C1D-E307F27A3352}"/>
              </a:ext>
            </a:extLst>
          </p:cNvPr>
          <p:cNvSpPr>
            <a:spLocks noGrp="1"/>
          </p:cNvSpPr>
          <p:nvPr>
            <p:ph type="title"/>
          </p:nvPr>
        </p:nvSpPr>
        <p:spPr/>
        <p:txBody>
          <a:bodyPr>
            <a:normAutofit/>
          </a:bodyPr>
          <a:lstStyle/>
          <a:p>
            <a:r>
              <a:rPr lang="en-NL" dirty="0"/>
              <a:t>Application of Text Clustering in Media</a:t>
            </a:r>
          </a:p>
        </p:txBody>
      </p:sp>
      <p:pic>
        <p:nvPicPr>
          <p:cNvPr id="4" name="Picture 3">
            <a:extLst>
              <a:ext uri="{FF2B5EF4-FFF2-40B4-BE49-F238E27FC236}">
                <a16:creationId xmlns:a16="http://schemas.microsoft.com/office/drawing/2014/main" id="{3F23479B-A145-F406-B0B0-521132EA0B67}"/>
              </a:ext>
            </a:extLst>
          </p:cNvPr>
          <p:cNvPicPr>
            <a:picLocks noChangeAspect="1"/>
          </p:cNvPicPr>
          <p:nvPr/>
        </p:nvPicPr>
        <p:blipFill>
          <a:blip r:embed="rId2"/>
          <a:stretch>
            <a:fillRect/>
          </a:stretch>
        </p:blipFill>
        <p:spPr>
          <a:xfrm>
            <a:off x="762001" y="1719418"/>
            <a:ext cx="7569200" cy="1878825"/>
          </a:xfrm>
          <a:prstGeom prst="rect">
            <a:avLst/>
          </a:prstGeom>
        </p:spPr>
      </p:pic>
      <p:pic>
        <p:nvPicPr>
          <p:cNvPr id="5" name="Picture 4">
            <a:extLst>
              <a:ext uri="{FF2B5EF4-FFF2-40B4-BE49-F238E27FC236}">
                <a16:creationId xmlns:a16="http://schemas.microsoft.com/office/drawing/2014/main" id="{3E0CD7CA-91B6-D948-49F3-F9D2ADCD740B}"/>
              </a:ext>
            </a:extLst>
          </p:cNvPr>
          <p:cNvPicPr>
            <a:picLocks noChangeAspect="1"/>
          </p:cNvPicPr>
          <p:nvPr/>
        </p:nvPicPr>
        <p:blipFill>
          <a:blip r:embed="rId3"/>
          <a:stretch>
            <a:fillRect/>
          </a:stretch>
        </p:blipFill>
        <p:spPr>
          <a:xfrm>
            <a:off x="762000" y="4136316"/>
            <a:ext cx="7569200" cy="2108200"/>
          </a:xfrm>
          <a:prstGeom prst="rect">
            <a:avLst/>
          </a:prstGeom>
          <a:ln w="38100">
            <a:solidFill>
              <a:schemeClr val="accent6"/>
            </a:solidFill>
          </a:ln>
        </p:spPr>
      </p:pic>
    </p:spTree>
    <p:extLst>
      <p:ext uri="{BB962C8B-B14F-4D97-AF65-F5344CB8AC3E}">
        <p14:creationId xmlns:p14="http://schemas.microsoft.com/office/powerpoint/2010/main" val="3157869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Today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b="0" dirty="0"/>
              <a:t>Applications of text mining</a:t>
            </a:r>
          </a:p>
          <a:p>
            <a:pPr marL="742950" lvl="1" indent="-285750">
              <a:buFontTx/>
              <a:buChar char="-"/>
            </a:pPr>
            <a:r>
              <a:rPr lang="en-NL" sz="3600" dirty="0"/>
              <a:t>Fake news detection</a:t>
            </a:r>
          </a:p>
          <a:p>
            <a:pPr marL="742950" lvl="1" indent="-285750">
              <a:buFontTx/>
              <a:buChar char="-"/>
            </a:pPr>
            <a:r>
              <a:rPr lang="en-NL" sz="3600" dirty="0"/>
              <a:t>Hate speech detection</a:t>
            </a:r>
          </a:p>
          <a:p>
            <a:pPr marL="742950" lvl="1" indent="-285750">
              <a:buFontTx/>
              <a:buChar char="-"/>
            </a:pPr>
            <a:r>
              <a:rPr lang="en-NL" sz="3600" dirty="0"/>
              <a:t>Text clustering in media</a:t>
            </a:r>
          </a:p>
          <a:p>
            <a:pPr marL="742950" lvl="1" indent="-285750">
              <a:buFontTx/>
              <a:buChar char="-"/>
            </a:pPr>
            <a:r>
              <a:rPr lang="en-NL" sz="3600" b="1" dirty="0"/>
              <a:t>Healthcare applications</a:t>
            </a:r>
          </a:p>
          <a:p>
            <a:pPr marL="742950" lvl="1" indent="-285750">
              <a:buFontTx/>
              <a:buChar char="-"/>
            </a:pPr>
            <a:r>
              <a:rPr lang="en-NL" sz="3600" dirty="0"/>
              <a:t>Interpretability </a:t>
            </a:r>
            <a:endParaRPr lang="en-NL" sz="3600" b="0" dirty="0"/>
          </a:p>
          <a:p>
            <a:pPr marL="742950" lvl="1" indent="-285750">
              <a:buFontTx/>
              <a:buChar char="-"/>
            </a:pPr>
            <a:endParaRPr lang="en-NL" sz="3600" b="0" dirty="0"/>
          </a:p>
        </p:txBody>
      </p:sp>
      <p:sp>
        <p:nvSpPr>
          <p:cNvPr id="5" name="Slide Number Placeholder 4">
            <a:extLst>
              <a:ext uri="{FF2B5EF4-FFF2-40B4-BE49-F238E27FC236}">
                <a16:creationId xmlns:a16="http://schemas.microsoft.com/office/drawing/2014/main" id="{E937A3BB-5F9B-71EA-2530-83A7EDE80DE4}"/>
              </a:ext>
            </a:extLst>
          </p:cNvPr>
          <p:cNvSpPr>
            <a:spLocks noGrp="1"/>
          </p:cNvSpPr>
          <p:nvPr>
            <p:ph type="sldNum" sz="quarter" idx="12"/>
          </p:nvPr>
        </p:nvSpPr>
        <p:spPr/>
        <p:txBody>
          <a:bodyPr/>
          <a:lstStyle/>
          <a:p>
            <a:fld id="{4C0B9B7A-17AE-9845-947F-3C8F3590919D}" type="slidenum">
              <a:rPr lang="en-US" smtClean="0"/>
              <a:t>31</a:t>
            </a:fld>
            <a:endParaRPr lang="en-US"/>
          </a:p>
        </p:txBody>
      </p:sp>
    </p:spTree>
    <p:extLst>
      <p:ext uri="{BB962C8B-B14F-4D97-AF65-F5344CB8AC3E}">
        <p14:creationId xmlns:p14="http://schemas.microsoft.com/office/powerpoint/2010/main" val="2977546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a:xfrm>
            <a:off x="762000" y="715964"/>
            <a:ext cx="9906000" cy="646332"/>
          </a:xfrm>
        </p:spPr>
        <p:txBody>
          <a:bodyPr>
            <a:normAutofit/>
          </a:bodyPr>
          <a:lstStyle/>
          <a:p>
            <a:r>
              <a:rPr lang="en-NL" dirty="0"/>
              <a:t>Applications in Health: Automating coding</a:t>
            </a:r>
          </a:p>
        </p:txBody>
      </p:sp>
      <p:pic>
        <p:nvPicPr>
          <p:cNvPr id="4" name="Picture 3">
            <a:extLst>
              <a:ext uri="{FF2B5EF4-FFF2-40B4-BE49-F238E27FC236}">
                <a16:creationId xmlns:a16="http://schemas.microsoft.com/office/drawing/2014/main" id="{B11AF3EC-3445-26F6-51B2-881311554D60}"/>
              </a:ext>
            </a:extLst>
          </p:cNvPr>
          <p:cNvPicPr>
            <a:picLocks noChangeAspect="1"/>
          </p:cNvPicPr>
          <p:nvPr/>
        </p:nvPicPr>
        <p:blipFill>
          <a:blip r:embed="rId2"/>
          <a:stretch>
            <a:fillRect/>
          </a:stretch>
        </p:blipFill>
        <p:spPr>
          <a:xfrm>
            <a:off x="762000" y="3767956"/>
            <a:ext cx="9906000" cy="2540000"/>
          </a:xfrm>
          <a:prstGeom prst="rect">
            <a:avLst/>
          </a:prstGeom>
          <a:ln w="38100">
            <a:solidFill>
              <a:schemeClr val="accent6"/>
            </a:solidFill>
          </a:ln>
        </p:spPr>
      </p:pic>
      <p:pic>
        <p:nvPicPr>
          <p:cNvPr id="5" name="Picture 4">
            <a:extLst>
              <a:ext uri="{FF2B5EF4-FFF2-40B4-BE49-F238E27FC236}">
                <a16:creationId xmlns:a16="http://schemas.microsoft.com/office/drawing/2014/main" id="{7B26B046-C76C-561B-8058-C1F25026FCA3}"/>
              </a:ext>
            </a:extLst>
          </p:cNvPr>
          <p:cNvPicPr>
            <a:picLocks noChangeAspect="1"/>
          </p:cNvPicPr>
          <p:nvPr/>
        </p:nvPicPr>
        <p:blipFill>
          <a:blip r:embed="rId3"/>
          <a:stretch>
            <a:fillRect/>
          </a:stretch>
        </p:blipFill>
        <p:spPr>
          <a:xfrm>
            <a:off x="762000" y="1523452"/>
            <a:ext cx="10218821" cy="2083348"/>
          </a:xfrm>
          <a:prstGeom prst="rect">
            <a:avLst/>
          </a:prstGeom>
        </p:spPr>
      </p:pic>
    </p:spTree>
    <p:extLst>
      <p:ext uri="{BB962C8B-B14F-4D97-AF65-F5344CB8AC3E}">
        <p14:creationId xmlns:p14="http://schemas.microsoft.com/office/powerpoint/2010/main" val="1726760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4CD0-F054-146F-CBB1-80C4B39A24BF}"/>
              </a:ext>
            </a:extLst>
          </p:cNvPr>
          <p:cNvSpPr>
            <a:spLocks noGrp="1"/>
          </p:cNvSpPr>
          <p:nvPr>
            <p:ph type="title"/>
          </p:nvPr>
        </p:nvSpPr>
        <p:spPr/>
        <p:txBody>
          <a:bodyPr/>
          <a:lstStyle/>
          <a:p>
            <a:r>
              <a:rPr lang="en-NL" dirty="0"/>
              <a:t>ICD-10 coding</a:t>
            </a:r>
          </a:p>
        </p:txBody>
      </p:sp>
      <p:sp>
        <p:nvSpPr>
          <p:cNvPr id="3" name="Content Placeholder 2">
            <a:extLst>
              <a:ext uri="{FF2B5EF4-FFF2-40B4-BE49-F238E27FC236}">
                <a16:creationId xmlns:a16="http://schemas.microsoft.com/office/drawing/2014/main" id="{762E51FC-0D9E-8918-69D1-1D0D963BA1E7}"/>
              </a:ext>
            </a:extLst>
          </p:cNvPr>
          <p:cNvSpPr>
            <a:spLocks noGrp="1"/>
          </p:cNvSpPr>
          <p:nvPr>
            <p:ph idx="1"/>
          </p:nvPr>
        </p:nvSpPr>
        <p:spPr/>
        <p:txBody>
          <a:bodyPr/>
          <a:lstStyle/>
          <a:p>
            <a:r>
              <a:rPr lang="en-GB" dirty="0">
                <a:effectLst/>
              </a:rPr>
              <a:t>Medical coding is used to identify and standardize clinical concepts in the records collected from healthcare services</a:t>
            </a:r>
          </a:p>
          <a:p>
            <a:r>
              <a:rPr lang="en-GB" dirty="0">
                <a:effectLst/>
              </a:rPr>
              <a:t>The ICD- 10 is the most widely-used coding with more than 11,000 different diagnoses, affecting research, reporting, and funding</a:t>
            </a:r>
          </a:p>
          <a:p>
            <a:endParaRPr lang="en-NL" dirty="0"/>
          </a:p>
        </p:txBody>
      </p:sp>
      <p:pic>
        <p:nvPicPr>
          <p:cNvPr id="1026" name="Picture 2" descr="page2image22971136">
            <a:extLst>
              <a:ext uri="{FF2B5EF4-FFF2-40B4-BE49-F238E27FC236}">
                <a16:creationId xmlns:a16="http://schemas.microsoft.com/office/drawing/2014/main" id="{225DBC51-14E2-9DB2-620C-558F0648C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00800" cy="127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7A61DCE-525F-AE44-DCFA-894EB189454F}"/>
              </a:ext>
            </a:extLst>
          </p:cNvPr>
          <p:cNvSpPr>
            <a:spLocks noGrp="1"/>
          </p:cNvSpPr>
          <p:nvPr>
            <p:ph type="sldNum" sz="quarter" idx="12"/>
          </p:nvPr>
        </p:nvSpPr>
        <p:spPr/>
        <p:txBody>
          <a:bodyPr/>
          <a:lstStyle/>
          <a:p>
            <a:fld id="{4C0B9B7A-17AE-9845-947F-3C8F3590919D}" type="slidenum">
              <a:rPr lang="en-US" smtClean="0"/>
              <a:t>33</a:t>
            </a:fld>
            <a:endParaRPr lang="en-US"/>
          </a:p>
        </p:txBody>
      </p:sp>
    </p:spTree>
    <p:extLst>
      <p:ext uri="{BB962C8B-B14F-4D97-AF65-F5344CB8AC3E}">
        <p14:creationId xmlns:p14="http://schemas.microsoft.com/office/powerpoint/2010/main" val="1247688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1189038"/>
          </a:xfrm>
        </p:spPr>
        <p:txBody>
          <a:bodyPr>
            <a:normAutofit/>
          </a:bodyPr>
          <a:lstStyle/>
          <a:p>
            <a:r>
              <a:rPr lang="en-NL" sz="2400" dirty="0"/>
              <a:t>Bagheri, Sammani, van der Heijden, Asselbergs, Oberski, 2020</a:t>
            </a:r>
          </a:p>
        </p:txBody>
      </p:sp>
      <p:sp>
        <p:nvSpPr>
          <p:cNvPr id="6" name="Text Placeholder 1">
            <a:extLst>
              <a:ext uri="{FF2B5EF4-FFF2-40B4-BE49-F238E27FC236}">
                <a16:creationId xmlns:a16="http://schemas.microsoft.com/office/drawing/2014/main" id="{20D0BE54-E735-9C56-0179-75383430C474}"/>
              </a:ext>
            </a:extLst>
          </p:cNvPr>
          <p:cNvSpPr txBox="1">
            <a:spLocks/>
          </p:cNvSpPr>
          <p:nvPr/>
        </p:nvSpPr>
        <p:spPr>
          <a:xfrm>
            <a:off x="762000" y="1460809"/>
            <a:ext cx="5827059"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Question: </a:t>
            </a:r>
            <a:r>
              <a:rPr lang="en-GB" b="0" dirty="0"/>
              <a:t>The proposal is conceived to be applied in a real system, suggesting a list of the 10 most probable codes to experts</a:t>
            </a:r>
            <a:endParaRPr lang="en-NL" b="0" dirty="0"/>
          </a:p>
          <a:p>
            <a:r>
              <a:rPr lang="en-NL" dirty="0"/>
              <a:t>Data: </a:t>
            </a:r>
            <a:r>
              <a:rPr lang="en-NL" b="0" dirty="0"/>
              <a:t>6k discharge reports, with 1k ICD-10 (diseases, abnormal findings, causes of injury…). Cardinality=5</a:t>
            </a:r>
          </a:p>
          <a:p>
            <a:r>
              <a:rPr lang="en-NL" dirty="0"/>
              <a:t>Method: </a:t>
            </a:r>
            <a:r>
              <a:rPr lang="en-US" b="0" dirty="0"/>
              <a:t>Different methods</a:t>
            </a:r>
            <a:endParaRPr lang="en-NL" b="0" dirty="0">
              <a:sym typeface="Wingdings" pitchFamily="2" charset="2"/>
            </a:endParaRPr>
          </a:p>
          <a:p>
            <a:r>
              <a:rPr lang="en-NL" dirty="0">
                <a:sym typeface="Wingdings" pitchFamily="2" charset="2"/>
              </a:rPr>
              <a:t>Preprocessing</a:t>
            </a:r>
            <a:r>
              <a:rPr lang="en-NL" b="0" dirty="0">
                <a:sym typeface="Wingdings" pitchFamily="2" charset="2"/>
              </a:rPr>
              <a:t>: removed small labels, t</a:t>
            </a:r>
            <a:r>
              <a:rPr lang="en-GB" b="0" dirty="0"/>
              <a:t>rimmed whitespaces, numbers and converted all characters to lowercase</a:t>
            </a:r>
          </a:p>
          <a:p>
            <a:r>
              <a:rPr lang="en-NL" dirty="0">
                <a:sym typeface="Wingdings" pitchFamily="2" charset="2"/>
              </a:rPr>
              <a:t>Results: </a:t>
            </a:r>
          </a:p>
          <a:p>
            <a:endParaRPr lang="en-NL" b="0" dirty="0">
              <a:sym typeface="Wingdings" pitchFamily="2" charset="2"/>
            </a:endParaRPr>
          </a:p>
          <a:p>
            <a:endParaRPr lang="en-NL" b="0" dirty="0">
              <a:sym typeface="Wingdings" pitchFamily="2" charset="2"/>
            </a:endParaRPr>
          </a:p>
        </p:txBody>
      </p:sp>
      <p:pic>
        <p:nvPicPr>
          <p:cNvPr id="2" name="Picture 1">
            <a:extLst>
              <a:ext uri="{FF2B5EF4-FFF2-40B4-BE49-F238E27FC236}">
                <a16:creationId xmlns:a16="http://schemas.microsoft.com/office/drawing/2014/main" id="{6FFC52D0-05A6-6BA0-C1F4-072BA782CE4D}"/>
              </a:ext>
            </a:extLst>
          </p:cNvPr>
          <p:cNvPicPr>
            <a:picLocks noChangeAspect="1"/>
          </p:cNvPicPr>
          <p:nvPr/>
        </p:nvPicPr>
        <p:blipFill>
          <a:blip r:embed="rId2"/>
          <a:stretch>
            <a:fillRect/>
          </a:stretch>
        </p:blipFill>
        <p:spPr>
          <a:xfrm>
            <a:off x="6979086" y="1165799"/>
            <a:ext cx="4450914" cy="5271247"/>
          </a:xfrm>
          <a:prstGeom prst="rect">
            <a:avLst/>
          </a:prstGeom>
        </p:spPr>
      </p:pic>
    </p:spTree>
    <p:extLst>
      <p:ext uri="{BB962C8B-B14F-4D97-AF65-F5344CB8AC3E}">
        <p14:creationId xmlns:p14="http://schemas.microsoft.com/office/powerpoint/2010/main" val="27446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1189038"/>
          </a:xfrm>
        </p:spPr>
        <p:txBody>
          <a:bodyPr>
            <a:normAutofit/>
          </a:bodyPr>
          <a:lstStyle/>
          <a:p>
            <a:r>
              <a:rPr lang="en-NL" sz="2400" dirty="0"/>
              <a:t>Bagheri, Sammani, van der Heijden, Asselbergs, Oberski, 2020</a:t>
            </a:r>
          </a:p>
        </p:txBody>
      </p:sp>
      <p:pic>
        <p:nvPicPr>
          <p:cNvPr id="3" name="Picture 2">
            <a:extLst>
              <a:ext uri="{FF2B5EF4-FFF2-40B4-BE49-F238E27FC236}">
                <a16:creationId xmlns:a16="http://schemas.microsoft.com/office/drawing/2014/main" id="{25D047E1-C85B-7846-1263-BD25A3D6A134}"/>
              </a:ext>
            </a:extLst>
          </p:cNvPr>
          <p:cNvPicPr>
            <a:picLocks noChangeAspect="1"/>
          </p:cNvPicPr>
          <p:nvPr/>
        </p:nvPicPr>
        <p:blipFill>
          <a:blip r:embed="rId2"/>
          <a:stretch>
            <a:fillRect/>
          </a:stretch>
        </p:blipFill>
        <p:spPr>
          <a:xfrm>
            <a:off x="1454091" y="1668729"/>
            <a:ext cx="9283818" cy="4247976"/>
          </a:xfrm>
          <a:prstGeom prst="rect">
            <a:avLst/>
          </a:prstGeom>
        </p:spPr>
      </p:pic>
    </p:spTree>
    <p:extLst>
      <p:ext uri="{BB962C8B-B14F-4D97-AF65-F5344CB8AC3E}">
        <p14:creationId xmlns:p14="http://schemas.microsoft.com/office/powerpoint/2010/main" val="1934791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a:xfrm>
            <a:off x="762000" y="715964"/>
            <a:ext cx="9906000" cy="646332"/>
          </a:xfrm>
        </p:spPr>
        <p:txBody>
          <a:bodyPr>
            <a:normAutofit/>
          </a:bodyPr>
          <a:lstStyle/>
          <a:p>
            <a:r>
              <a:rPr lang="en-NL" dirty="0"/>
              <a:t>Applications in Health: Automating coding</a:t>
            </a:r>
          </a:p>
        </p:txBody>
      </p:sp>
      <p:pic>
        <p:nvPicPr>
          <p:cNvPr id="4" name="Picture 3">
            <a:extLst>
              <a:ext uri="{FF2B5EF4-FFF2-40B4-BE49-F238E27FC236}">
                <a16:creationId xmlns:a16="http://schemas.microsoft.com/office/drawing/2014/main" id="{B11AF3EC-3445-26F6-51B2-881311554D60}"/>
              </a:ext>
            </a:extLst>
          </p:cNvPr>
          <p:cNvPicPr>
            <a:picLocks noChangeAspect="1"/>
          </p:cNvPicPr>
          <p:nvPr/>
        </p:nvPicPr>
        <p:blipFill>
          <a:blip r:embed="rId2"/>
          <a:stretch>
            <a:fillRect/>
          </a:stretch>
        </p:blipFill>
        <p:spPr>
          <a:xfrm>
            <a:off x="762000" y="3767956"/>
            <a:ext cx="9906000" cy="2540000"/>
          </a:xfrm>
          <a:prstGeom prst="rect">
            <a:avLst/>
          </a:prstGeom>
        </p:spPr>
      </p:pic>
      <p:pic>
        <p:nvPicPr>
          <p:cNvPr id="5" name="Picture 4">
            <a:extLst>
              <a:ext uri="{FF2B5EF4-FFF2-40B4-BE49-F238E27FC236}">
                <a16:creationId xmlns:a16="http://schemas.microsoft.com/office/drawing/2014/main" id="{7B26B046-C76C-561B-8058-C1F25026FCA3}"/>
              </a:ext>
            </a:extLst>
          </p:cNvPr>
          <p:cNvPicPr>
            <a:picLocks noChangeAspect="1"/>
          </p:cNvPicPr>
          <p:nvPr/>
        </p:nvPicPr>
        <p:blipFill>
          <a:blip r:embed="rId3"/>
          <a:stretch>
            <a:fillRect/>
          </a:stretch>
        </p:blipFill>
        <p:spPr>
          <a:xfrm>
            <a:off x="762000" y="1523452"/>
            <a:ext cx="10218821" cy="2083348"/>
          </a:xfrm>
          <a:prstGeom prst="rect">
            <a:avLst/>
          </a:prstGeom>
          <a:ln w="38100">
            <a:solidFill>
              <a:schemeClr val="accent6"/>
            </a:solidFill>
          </a:ln>
        </p:spPr>
      </p:pic>
    </p:spTree>
    <p:extLst>
      <p:ext uri="{BB962C8B-B14F-4D97-AF65-F5344CB8AC3E}">
        <p14:creationId xmlns:p14="http://schemas.microsoft.com/office/powerpoint/2010/main" val="3976595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a:xfrm>
            <a:off x="737937" y="3105834"/>
            <a:ext cx="9144000" cy="646332"/>
          </a:xfrm>
        </p:spPr>
        <p:txBody>
          <a:bodyPr>
            <a:normAutofit/>
          </a:bodyPr>
          <a:lstStyle/>
          <a:p>
            <a:r>
              <a:rPr lang="en-NL" dirty="0"/>
              <a:t>How to know if your results make sense?</a:t>
            </a:r>
          </a:p>
        </p:txBody>
      </p:sp>
    </p:spTree>
    <p:extLst>
      <p:ext uri="{BB962C8B-B14F-4D97-AF65-F5344CB8AC3E}">
        <p14:creationId xmlns:p14="http://schemas.microsoft.com/office/powerpoint/2010/main" val="2171815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144E8DC-6494-2685-8C92-20CCD6077956}"/>
              </a:ext>
            </a:extLst>
          </p:cNvPr>
          <p:cNvSpPr>
            <a:spLocks noGrp="1"/>
          </p:cNvSpPr>
          <p:nvPr>
            <p:ph type="sldNum" sz="quarter" idx="12"/>
          </p:nvPr>
        </p:nvSpPr>
        <p:spPr>
          <a:xfrm>
            <a:off x="8610600" y="6356350"/>
            <a:ext cx="2743200" cy="365125"/>
          </a:xfrm>
        </p:spPr>
        <p:txBody>
          <a:bodyPr>
            <a:normAutofit/>
          </a:bodyPr>
          <a:lstStyle/>
          <a:p>
            <a:pPr>
              <a:spcAft>
                <a:spcPts val="600"/>
              </a:spcAft>
            </a:pPr>
            <a:fld id="{4C0B9B7A-17AE-9845-947F-3C8F3590919D}" type="slidenum">
              <a:rPr lang="en-US"/>
              <a:pPr>
                <a:spcAft>
                  <a:spcPts val="600"/>
                </a:spcAft>
              </a:pPr>
              <a:t>38</a:t>
            </a:fld>
            <a:endParaRPr lang="en-US"/>
          </a:p>
        </p:txBody>
      </p:sp>
      <p:graphicFrame>
        <p:nvGraphicFramePr>
          <p:cNvPr id="10" name="Content Placeholder 2">
            <a:extLst>
              <a:ext uri="{FF2B5EF4-FFF2-40B4-BE49-F238E27FC236}">
                <a16:creationId xmlns:a16="http://schemas.microsoft.com/office/drawing/2014/main" id="{CFF4C4D1-CEF3-5B17-FD00-0C5A55B8BAEC}"/>
              </a:ext>
            </a:extLst>
          </p:cNvPr>
          <p:cNvGraphicFramePr>
            <a:graphicFrameLocks noGrp="1"/>
          </p:cNvGraphicFramePr>
          <p:nvPr>
            <p:ph idx="1"/>
            <p:extLst>
              <p:ext uri="{D42A27DB-BD31-4B8C-83A1-F6EECF244321}">
                <p14:modId xmlns:p14="http://schemas.microsoft.com/office/powerpoint/2010/main" val="1843631983"/>
              </p:ext>
            </p:extLst>
          </p:nvPr>
        </p:nvGraphicFramePr>
        <p:xfrm>
          <a:off x="4170556" y="457355"/>
          <a:ext cx="8632709" cy="5898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5390CCE-76FD-EB21-1830-7F919D963B18}"/>
              </a:ext>
            </a:extLst>
          </p:cNvPr>
          <p:cNvSpPr>
            <a:spLocks noGrp="1"/>
          </p:cNvSpPr>
          <p:nvPr>
            <p:ph type="title"/>
          </p:nvPr>
        </p:nvSpPr>
        <p:spPr>
          <a:xfrm>
            <a:off x="256812" y="2595370"/>
            <a:ext cx="5259325" cy="1325563"/>
          </a:xfrm>
        </p:spPr>
        <p:txBody>
          <a:bodyPr/>
          <a:lstStyle/>
          <a:p>
            <a:r>
              <a:rPr lang="en-NL" sz="4400" dirty="0"/>
              <a:t>Interpretability</a:t>
            </a:r>
            <a:br>
              <a:rPr lang="en-NL" sz="4400" dirty="0"/>
            </a:br>
            <a:r>
              <a:rPr lang="en-NL" sz="2800" dirty="0"/>
              <a:t>Being right for the right reasons</a:t>
            </a:r>
          </a:p>
        </p:txBody>
      </p:sp>
    </p:spTree>
    <p:extLst>
      <p:ext uri="{BB962C8B-B14F-4D97-AF65-F5344CB8AC3E}">
        <p14:creationId xmlns:p14="http://schemas.microsoft.com/office/powerpoint/2010/main" val="1365748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144E8DC-6494-2685-8C92-20CCD6077956}"/>
              </a:ext>
            </a:extLst>
          </p:cNvPr>
          <p:cNvSpPr>
            <a:spLocks noGrp="1"/>
          </p:cNvSpPr>
          <p:nvPr>
            <p:ph type="sldNum" sz="quarter" idx="12"/>
          </p:nvPr>
        </p:nvSpPr>
        <p:spPr>
          <a:xfrm>
            <a:off x="8610600" y="6356350"/>
            <a:ext cx="2743200" cy="365125"/>
          </a:xfrm>
        </p:spPr>
        <p:txBody>
          <a:bodyPr>
            <a:normAutofit/>
          </a:bodyPr>
          <a:lstStyle/>
          <a:p>
            <a:pPr>
              <a:spcAft>
                <a:spcPts val="600"/>
              </a:spcAft>
            </a:pPr>
            <a:fld id="{4C0B9B7A-17AE-9845-947F-3C8F3590919D}" type="slidenum">
              <a:rPr lang="en-US"/>
              <a:pPr>
                <a:spcAft>
                  <a:spcPts val="600"/>
                </a:spcAft>
              </a:pPr>
              <a:t>39</a:t>
            </a:fld>
            <a:endParaRPr lang="en-US"/>
          </a:p>
        </p:txBody>
      </p:sp>
      <p:graphicFrame>
        <p:nvGraphicFramePr>
          <p:cNvPr id="10" name="Content Placeholder 2">
            <a:extLst>
              <a:ext uri="{FF2B5EF4-FFF2-40B4-BE49-F238E27FC236}">
                <a16:creationId xmlns:a16="http://schemas.microsoft.com/office/drawing/2014/main" id="{CFF4C4D1-CEF3-5B17-FD00-0C5A55B8BAEC}"/>
              </a:ext>
            </a:extLst>
          </p:cNvPr>
          <p:cNvGraphicFramePr>
            <a:graphicFrameLocks noGrp="1"/>
          </p:cNvGraphicFramePr>
          <p:nvPr>
            <p:ph idx="1"/>
            <p:extLst>
              <p:ext uri="{D42A27DB-BD31-4B8C-83A1-F6EECF244321}">
                <p14:modId xmlns:p14="http://schemas.microsoft.com/office/powerpoint/2010/main" val="2645703032"/>
              </p:ext>
            </p:extLst>
          </p:nvPr>
        </p:nvGraphicFramePr>
        <p:xfrm>
          <a:off x="4170556" y="457355"/>
          <a:ext cx="8632709" cy="5898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5390CCE-76FD-EB21-1830-7F919D963B18}"/>
              </a:ext>
            </a:extLst>
          </p:cNvPr>
          <p:cNvSpPr>
            <a:spLocks noGrp="1"/>
          </p:cNvSpPr>
          <p:nvPr>
            <p:ph type="title"/>
          </p:nvPr>
        </p:nvSpPr>
        <p:spPr>
          <a:xfrm>
            <a:off x="256812" y="2595370"/>
            <a:ext cx="5259325" cy="1325563"/>
          </a:xfrm>
        </p:spPr>
        <p:txBody>
          <a:bodyPr/>
          <a:lstStyle/>
          <a:p>
            <a:r>
              <a:rPr lang="en-NL" sz="4400" dirty="0"/>
              <a:t>Interpretability</a:t>
            </a:r>
            <a:br>
              <a:rPr lang="en-NL" sz="4400" dirty="0"/>
            </a:br>
            <a:r>
              <a:rPr lang="en-NL" sz="2800" dirty="0"/>
              <a:t>Being right for the right reasons</a:t>
            </a:r>
          </a:p>
        </p:txBody>
      </p:sp>
    </p:spTree>
    <p:extLst>
      <p:ext uri="{BB962C8B-B14F-4D97-AF65-F5344CB8AC3E}">
        <p14:creationId xmlns:p14="http://schemas.microsoft.com/office/powerpoint/2010/main" val="3482356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A collection of text mining applications</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dirty="0"/>
              <a:t>Can you think </a:t>
            </a:r>
            <a:r>
              <a:rPr lang="en-NL" sz="4000" b="0" dirty="0"/>
              <a:t>of some text mining applications?</a:t>
            </a:r>
          </a:p>
          <a:p>
            <a:pPr marL="285750" indent="-285750">
              <a:buFontTx/>
              <a:buChar char="-"/>
            </a:pPr>
            <a:r>
              <a:rPr lang="en-NL" sz="4000" dirty="0">
                <a:solidFill>
                  <a:schemeClr val="accent4"/>
                </a:solidFill>
              </a:rPr>
              <a:t>Think-Pair-Share</a:t>
            </a:r>
            <a:endParaRPr lang="en-NL" sz="4000" b="0" dirty="0">
              <a:solidFill>
                <a:schemeClr val="accent4"/>
              </a:solidFill>
            </a:endParaRPr>
          </a:p>
        </p:txBody>
      </p:sp>
      <p:sp>
        <p:nvSpPr>
          <p:cNvPr id="4" name="Slide Number Placeholder 3">
            <a:extLst>
              <a:ext uri="{FF2B5EF4-FFF2-40B4-BE49-F238E27FC236}">
                <a16:creationId xmlns:a16="http://schemas.microsoft.com/office/drawing/2014/main" id="{07D6F78E-12A8-E2F3-B120-DFF697277FA9}"/>
              </a:ext>
            </a:extLst>
          </p:cNvPr>
          <p:cNvSpPr>
            <a:spLocks noGrp="1"/>
          </p:cNvSpPr>
          <p:nvPr>
            <p:ph type="sldNum" sz="quarter" idx="12"/>
          </p:nvPr>
        </p:nvSpPr>
        <p:spPr/>
        <p:txBody>
          <a:bodyPr/>
          <a:lstStyle/>
          <a:p>
            <a:fld id="{4C0B9B7A-17AE-9845-947F-3C8F3590919D}" type="slidenum">
              <a:rPr lang="en-US" smtClean="0"/>
              <a:t>4</a:t>
            </a:fld>
            <a:endParaRPr lang="en-US"/>
          </a:p>
        </p:txBody>
      </p:sp>
    </p:spTree>
    <p:extLst>
      <p:ext uri="{BB962C8B-B14F-4D97-AF65-F5344CB8AC3E}">
        <p14:creationId xmlns:p14="http://schemas.microsoft.com/office/powerpoint/2010/main" val="2465503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144E8DC-6494-2685-8C92-20CCD6077956}"/>
              </a:ext>
            </a:extLst>
          </p:cNvPr>
          <p:cNvSpPr>
            <a:spLocks noGrp="1"/>
          </p:cNvSpPr>
          <p:nvPr>
            <p:ph type="sldNum" sz="quarter" idx="12"/>
          </p:nvPr>
        </p:nvSpPr>
        <p:spPr>
          <a:xfrm>
            <a:off x="8610600" y="6356350"/>
            <a:ext cx="2743200" cy="365125"/>
          </a:xfrm>
        </p:spPr>
        <p:txBody>
          <a:bodyPr>
            <a:normAutofit/>
          </a:bodyPr>
          <a:lstStyle/>
          <a:p>
            <a:pPr>
              <a:spcAft>
                <a:spcPts val="600"/>
              </a:spcAft>
            </a:pPr>
            <a:fld id="{4C0B9B7A-17AE-9845-947F-3C8F3590919D}" type="slidenum">
              <a:rPr lang="en-US"/>
              <a:pPr>
                <a:spcAft>
                  <a:spcPts val="600"/>
                </a:spcAft>
              </a:pPr>
              <a:t>40</a:t>
            </a:fld>
            <a:endParaRPr lang="en-US"/>
          </a:p>
        </p:txBody>
      </p:sp>
      <p:graphicFrame>
        <p:nvGraphicFramePr>
          <p:cNvPr id="10" name="Content Placeholder 2">
            <a:extLst>
              <a:ext uri="{FF2B5EF4-FFF2-40B4-BE49-F238E27FC236}">
                <a16:creationId xmlns:a16="http://schemas.microsoft.com/office/drawing/2014/main" id="{CFF4C4D1-CEF3-5B17-FD00-0C5A55B8BAEC}"/>
              </a:ext>
            </a:extLst>
          </p:cNvPr>
          <p:cNvGraphicFramePr>
            <a:graphicFrameLocks noGrp="1"/>
          </p:cNvGraphicFramePr>
          <p:nvPr>
            <p:ph idx="1"/>
            <p:extLst>
              <p:ext uri="{D42A27DB-BD31-4B8C-83A1-F6EECF244321}">
                <p14:modId xmlns:p14="http://schemas.microsoft.com/office/powerpoint/2010/main" val="775306270"/>
              </p:ext>
            </p:extLst>
          </p:nvPr>
        </p:nvGraphicFramePr>
        <p:xfrm>
          <a:off x="4170556" y="457355"/>
          <a:ext cx="8632709" cy="5898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5390CCE-76FD-EB21-1830-7F919D963B18}"/>
              </a:ext>
            </a:extLst>
          </p:cNvPr>
          <p:cNvSpPr>
            <a:spLocks noGrp="1"/>
          </p:cNvSpPr>
          <p:nvPr>
            <p:ph type="title"/>
          </p:nvPr>
        </p:nvSpPr>
        <p:spPr>
          <a:xfrm>
            <a:off x="256812" y="2595370"/>
            <a:ext cx="5259325" cy="1325563"/>
          </a:xfrm>
        </p:spPr>
        <p:txBody>
          <a:bodyPr/>
          <a:lstStyle/>
          <a:p>
            <a:r>
              <a:rPr lang="en-NL" sz="4400" dirty="0"/>
              <a:t>Interpretability</a:t>
            </a:r>
            <a:br>
              <a:rPr lang="en-NL" sz="4400" dirty="0"/>
            </a:br>
            <a:r>
              <a:rPr lang="en-NL" sz="2800" dirty="0"/>
              <a:t>Being right for the right reasons</a:t>
            </a:r>
          </a:p>
        </p:txBody>
      </p:sp>
    </p:spTree>
    <p:extLst>
      <p:ext uri="{BB962C8B-B14F-4D97-AF65-F5344CB8AC3E}">
        <p14:creationId xmlns:p14="http://schemas.microsoft.com/office/powerpoint/2010/main" val="2349820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144E8DC-6494-2685-8C92-20CCD6077956}"/>
              </a:ext>
            </a:extLst>
          </p:cNvPr>
          <p:cNvSpPr>
            <a:spLocks noGrp="1"/>
          </p:cNvSpPr>
          <p:nvPr>
            <p:ph type="sldNum" sz="quarter" idx="12"/>
          </p:nvPr>
        </p:nvSpPr>
        <p:spPr>
          <a:xfrm>
            <a:off x="8610600" y="6356350"/>
            <a:ext cx="2743200" cy="365125"/>
          </a:xfrm>
        </p:spPr>
        <p:txBody>
          <a:bodyPr>
            <a:normAutofit/>
          </a:bodyPr>
          <a:lstStyle/>
          <a:p>
            <a:pPr>
              <a:spcAft>
                <a:spcPts val="600"/>
              </a:spcAft>
            </a:pPr>
            <a:fld id="{4C0B9B7A-17AE-9845-947F-3C8F3590919D}" type="slidenum">
              <a:rPr lang="en-US"/>
              <a:pPr>
                <a:spcAft>
                  <a:spcPts val="600"/>
                </a:spcAft>
              </a:pPr>
              <a:t>41</a:t>
            </a:fld>
            <a:endParaRPr lang="en-US"/>
          </a:p>
        </p:txBody>
      </p:sp>
      <p:graphicFrame>
        <p:nvGraphicFramePr>
          <p:cNvPr id="10" name="Content Placeholder 2">
            <a:extLst>
              <a:ext uri="{FF2B5EF4-FFF2-40B4-BE49-F238E27FC236}">
                <a16:creationId xmlns:a16="http://schemas.microsoft.com/office/drawing/2014/main" id="{CFF4C4D1-CEF3-5B17-FD00-0C5A55B8BAEC}"/>
              </a:ext>
            </a:extLst>
          </p:cNvPr>
          <p:cNvGraphicFramePr>
            <a:graphicFrameLocks noGrp="1"/>
          </p:cNvGraphicFramePr>
          <p:nvPr>
            <p:ph idx="1"/>
          </p:nvPr>
        </p:nvGraphicFramePr>
        <p:xfrm>
          <a:off x="4170556" y="457355"/>
          <a:ext cx="8632709" cy="5898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5390CCE-76FD-EB21-1830-7F919D963B18}"/>
              </a:ext>
            </a:extLst>
          </p:cNvPr>
          <p:cNvSpPr>
            <a:spLocks noGrp="1"/>
          </p:cNvSpPr>
          <p:nvPr>
            <p:ph type="title"/>
          </p:nvPr>
        </p:nvSpPr>
        <p:spPr>
          <a:xfrm>
            <a:off x="256812" y="2595370"/>
            <a:ext cx="5259325" cy="1325563"/>
          </a:xfrm>
        </p:spPr>
        <p:txBody>
          <a:bodyPr/>
          <a:lstStyle/>
          <a:p>
            <a:r>
              <a:rPr lang="en-NL" sz="4400" dirty="0"/>
              <a:t>Interpretability</a:t>
            </a:r>
            <a:br>
              <a:rPr lang="en-NL" sz="4400" dirty="0"/>
            </a:br>
            <a:r>
              <a:rPr lang="en-NL" sz="2800" dirty="0"/>
              <a:t>Being right for the right reasons</a:t>
            </a:r>
          </a:p>
        </p:txBody>
      </p:sp>
    </p:spTree>
    <p:extLst>
      <p:ext uri="{BB962C8B-B14F-4D97-AF65-F5344CB8AC3E}">
        <p14:creationId xmlns:p14="http://schemas.microsoft.com/office/powerpoint/2010/main" val="562326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1189038"/>
          </a:xfrm>
        </p:spPr>
        <p:txBody>
          <a:bodyPr/>
          <a:lstStyle/>
          <a:p>
            <a:r>
              <a:rPr lang="en-NL" dirty="0"/>
              <a:t>Interpretability: Model-dependent</a:t>
            </a:r>
          </a:p>
        </p:txBody>
      </p:sp>
      <p:pic>
        <p:nvPicPr>
          <p:cNvPr id="3" name="Picture 2">
            <a:extLst>
              <a:ext uri="{FF2B5EF4-FFF2-40B4-BE49-F238E27FC236}">
                <a16:creationId xmlns:a16="http://schemas.microsoft.com/office/drawing/2014/main" id="{C8EE5224-F467-EB69-27C0-0D71DB41FE91}"/>
              </a:ext>
            </a:extLst>
          </p:cNvPr>
          <p:cNvPicPr>
            <a:picLocks noChangeAspect="1"/>
          </p:cNvPicPr>
          <p:nvPr/>
        </p:nvPicPr>
        <p:blipFill>
          <a:blip r:embed="rId3"/>
          <a:stretch>
            <a:fillRect/>
          </a:stretch>
        </p:blipFill>
        <p:spPr>
          <a:xfrm>
            <a:off x="3158067" y="1566334"/>
            <a:ext cx="5291666" cy="5291666"/>
          </a:xfrm>
          <a:prstGeom prst="rect">
            <a:avLst/>
          </a:prstGeom>
        </p:spPr>
      </p:pic>
    </p:spTree>
    <p:extLst>
      <p:ext uri="{BB962C8B-B14F-4D97-AF65-F5344CB8AC3E}">
        <p14:creationId xmlns:p14="http://schemas.microsoft.com/office/powerpoint/2010/main" val="144460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349A-10CF-F3FB-78D7-CEB8A1D2BD9B}"/>
              </a:ext>
            </a:extLst>
          </p:cNvPr>
          <p:cNvSpPr>
            <a:spLocks noGrp="1"/>
          </p:cNvSpPr>
          <p:nvPr>
            <p:ph type="title"/>
          </p:nvPr>
        </p:nvSpPr>
        <p:spPr>
          <a:xfrm>
            <a:off x="536087" y="320682"/>
            <a:ext cx="10515600" cy="1325563"/>
          </a:xfrm>
        </p:spPr>
        <p:txBody>
          <a:bodyPr/>
          <a:lstStyle/>
          <a:p>
            <a:r>
              <a:rPr lang="en-GB" b="0" i="0" u="none" strike="noStrike" dirty="0">
                <a:solidFill>
                  <a:srgbClr val="374151"/>
                </a:solidFill>
                <a:effectLst/>
                <a:latin typeface="Söhne"/>
              </a:rPr>
              <a:t>Global Interpretability </a:t>
            </a:r>
            <a:endParaRPr lang="en-NL" dirty="0"/>
          </a:p>
        </p:txBody>
      </p:sp>
      <p:pic>
        <p:nvPicPr>
          <p:cNvPr id="4" name="Picture 3">
            <a:extLst>
              <a:ext uri="{FF2B5EF4-FFF2-40B4-BE49-F238E27FC236}">
                <a16:creationId xmlns:a16="http://schemas.microsoft.com/office/drawing/2014/main" id="{9971727A-883D-3A0D-D856-3D4ABDD0688A}"/>
              </a:ext>
            </a:extLst>
          </p:cNvPr>
          <p:cNvPicPr>
            <a:picLocks noChangeAspect="1"/>
          </p:cNvPicPr>
          <p:nvPr/>
        </p:nvPicPr>
        <p:blipFill>
          <a:blip r:embed="rId3"/>
          <a:stretch>
            <a:fillRect/>
          </a:stretch>
        </p:blipFill>
        <p:spPr>
          <a:xfrm>
            <a:off x="6795639" y="1463550"/>
            <a:ext cx="4860274" cy="4885765"/>
          </a:xfrm>
          <a:prstGeom prst="rect">
            <a:avLst/>
          </a:prstGeom>
        </p:spPr>
      </p:pic>
      <p:sp>
        <p:nvSpPr>
          <p:cNvPr id="5" name="Slide Number Placeholder 4">
            <a:extLst>
              <a:ext uri="{FF2B5EF4-FFF2-40B4-BE49-F238E27FC236}">
                <a16:creationId xmlns:a16="http://schemas.microsoft.com/office/drawing/2014/main" id="{C30182EB-C91A-ABB0-CD27-C3A377B4ED4E}"/>
              </a:ext>
            </a:extLst>
          </p:cNvPr>
          <p:cNvSpPr>
            <a:spLocks noGrp="1"/>
          </p:cNvSpPr>
          <p:nvPr>
            <p:ph type="sldNum" sz="quarter" idx="12"/>
          </p:nvPr>
        </p:nvSpPr>
        <p:spPr/>
        <p:txBody>
          <a:bodyPr/>
          <a:lstStyle/>
          <a:p>
            <a:fld id="{4C0B9B7A-17AE-9845-947F-3C8F3590919D}" type="slidenum">
              <a:rPr lang="en-US" smtClean="0"/>
              <a:t>43</a:t>
            </a:fld>
            <a:endParaRPr lang="en-US"/>
          </a:p>
        </p:txBody>
      </p:sp>
      <p:sp>
        <p:nvSpPr>
          <p:cNvPr id="7" name="TextBox 6">
            <a:extLst>
              <a:ext uri="{FF2B5EF4-FFF2-40B4-BE49-F238E27FC236}">
                <a16:creationId xmlns:a16="http://schemas.microsoft.com/office/drawing/2014/main" id="{7AB0956D-AE5D-160D-52B8-501139B44D40}"/>
              </a:ext>
            </a:extLst>
          </p:cNvPr>
          <p:cNvSpPr txBox="1"/>
          <p:nvPr/>
        </p:nvSpPr>
        <p:spPr>
          <a:xfrm>
            <a:off x="536088" y="1828940"/>
            <a:ext cx="6259551" cy="3416320"/>
          </a:xfrm>
          <a:prstGeom prst="rect">
            <a:avLst/>
          </a:prstGeom>
          <a:noFill/>
        </p:spPr>
        <p:txBody>
          <a:bodyPr wrap="square">
            <a:spAutoFit/>
          </a:bodyPr>
          <a:lstStyle/>
          <a:p>
            <a:r>
              <a:rPr lang="en-GB" sz="2400" b="0" i="0" u="none" strike="noStrike" dirty="0">
                <a:solidFill>
                  <a:srgbClr val="374151"/>
                </a:solidFill>
                <a:effectLst/>
              </a:rPr>
              <a:t>You train a sentiment analysis model</a:t>
            </a:r>
          </a:p>
          <a:p>
            <a:pPr marL="342900" indent="-342900">
              <a:buFont typeface="Arial" panose="020B0604020202020204" pitchFamily="34" charset="0"/>
              <a:buChar char="•"/>
            </a:pPr>
            <a:r>
              <a:rPr lang="en-GB" sz="2400" b="0" dirty="0" err="1">
                <a:solidFill>
                  <a:srgbClr val="374151"/>
                </a:solidFill>
              </a:rPr>
              <a:t>A</a:t>
            </a:r>
            <a:r>
              <a:rPr lang="en-GB" sz="2400" b="0" i="0" u="none" strike="noStrike" dirty="0" err="1">
                <a:solidFill>
                  <a:srgbClr val="374151"/>
                </a:solidFill>
                <a:effectLst/>
              </a:rPr>
              <a:t>nalyze</a:t>
            </a:r>
            <a:r>
              <a:rPr lang="en-GB" sz="2400" b="0" i="0" u="none" strike="noStrike" dirty="0">
                <a:solidFill>
                  <a:srgbClr val="374151"/>
                </a:solidFill>
                <a:effectLst/>
              </a:rPr>
              <a:t> the feature importance scores or coefficients of the model</a:t>
            </a:r>
          </a:p>
          <a:p>
            <a:pPr marL="342900" indent="-342900">
              <a:buFont typeface="Arial" panose="020B0604020202020204" pitchFamily="34" charset="0"/>
              <a:buChar char="•"/>
            </a:pPr>
            <a:r>
              <a:rPr lang="en-GB" sz="2400" b="0" i="0" u="none" strike="noStrike" dirty="0">
                <a:solidFill>
                  <a:srgbClr val="374151"/>
                </a:solidFill>
                <a:effectLst/>
              </a:rPr>
              <a:t>You find that features related to emotional words</a:t>
            </a:r>
            <a:r>
              <a:rPr lang="en-GB" sz="2400" dirty="0">
                <a:solidFill>
                  <a:srgbClr val="374151"/>
                </a:solidFill>
              </a:rPr>
              <a:t> </a:t>
            </a:r>
            <a:r>
              <a:rPr lang="en-GB" sz="2400" b="0" i="0" u="none" strike="noStrike" dirty="0">
                <a:solidFill>
                  <a:srgbClr val="374151"/>
                </a:solidFill>
                <a:effectLst/>
              </a:rPr>
              <a:t>have higher importance scores</a:t>
            </a:r>
          </a:p>
          <a:p>
            <a:pPr marL="342900" indent="-342900">
              <a:buFont typeface="Arial" panose="020B0604020202020204" pitchFamily="34" charset="0"/>
              <a:buChar char="•"/>
            </a:pPr>
            <a:r>
              <a:rPr lang="en-GB" sz="2400" b="0" i="0" u="none" strike="noStrike" dirty="0">
                <a:solidFill>
                  <a:srgbClr val="374151"/>
                </a:solidFill>
                <a:effectLst/>
              </a:rPr>
              <a:t>This global interpretability analysis reveals the common patterns and factors that contribute to the classification of document as positive or negative</a:t>
            </a:r>
            <a:endParaRPr lang="en-NL" sz="2400" b="0" dirty="0"/>
          </a:p>
        </p:txBody>
      </p:sp>
    </p:spTree>
    <p:extLst>
      <p:ext uri="{BB962C8B-B14F-4D97-AF65-F5344CB8AC3E}">
        <p14:creationId xmlns:p14="http://schemas.microsoft.com/office/powerpoint/2010/main" val="3100551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1999" y="1809750"/>
            <a:ext cx="10083799" cy="3670300"/>
          </a:xfrm>
        </p:spPr>
        <p:txBody>
          <a:bodyPr>
            <a:normAutofit/>
          </a:bodyPr>
          <a:lstStyle/>
          <a:p>
            <a:r>
              <a:rPr lang="en-GB" sz="2400" b="0" i="0" u="none" strike="noStrike" dirty="0">
                <a:solidFill>
                  <a:srgbClr val="374151"/>
                </a:solidFill>
                <a:effectLst/>
                <a:latin typeface="Söhne"/>
              </a:rPr>
              <a:t>You have a trained sentiment analysis model that classifies a document as positive or negative </a:t>
            </a:r>
          </a:p>
          <a:p>
            <a:pPr marL="342900" indent="-342900">
              <a:buFont typeface="Arial" panose="020B0604020202020204" pitchFamily="34" charset="0"/>
              <a:buChar char="•"/>
            </a:pPr>
            <a:r>
              <a:rPr lang="en-GB" sz="2400" b="0" i="0" u="none" strike="noStrike" dirty="0">
                <a:solidFill>
                  <a:srgbClr val="374151"/>
                </a:solidFill>
                <a:effectLst/>
                <a:latin typeface="Söhne"/>
              </a:rPr>
              <a:t>You select a specific review classified as positive</a:t>
            </a:r>
          </a:p>
          <a:p>
            <a:pPr marL="626364" lvl="1" indent="-342900"/>
            <a:r>
              <a:rPr lang="en-GB" sz="2400" dirty="0">
                <a:solidFill>
                  <a:srgbClr val="374151"/>
                </a:solidFill>
                <a:latin typeface="Söhne"/>
              </a:rPr>
              <a:t>W</a:t>
            </a:r>
            <a:r>
              <a:rPr lang="en-GB" sz="2400" b="0" i="0" u="none" strike="noStrike" dirty="0">
                <a:solidFill>
                  <a:srgbClr val="374151"/>
                </a:solidFill>
                <a:effectLst/>
                <a:latin typeface="Söhne"/>
              </a:rPr>
              <a:t>hy the model made that prediction?</a:t>
            </a:r>
          </a:p>
          <a:p>
            <a:pPr marL="342900" indent="-342900">
              <a:buFont typeface="Arial" panose="020B0604020202020204" pitchFamily="34" charset="0"/>
              <a:buChar char="•"/>
            </a:pPr>
            <a:r>
              <a:rPr lang="en-GB" sz="2400" b="0" i="0" u="none" strike="noStrike" dirty="0" err="1">
                <a:solidFill>
                  <a:srgbClr val="374151"/>
                </a:solidFill>
                <a:effectLst/>
                <a:latin typeface="Söhne"/>
              </a:rPr>
              <a:t>Analyze</a:t>
            </a:r>
            <a:r>
              <a:rPr lang="en-GB" sz="2400" b="0" dirty="0">
                <a:solidFill>
                  <a:srgbClr val="374151"/>
                </a:solidFill>
                <a:latin typeface="Söhne"/>
              </a:rPr>
              <a:t> </a:t>
            </a:r>
            <a:r>
              <a:rPr lang="en-GB" sz="2400" b="0" i="0" u="none" strike="noStrike" dirty="0">
                <a:solidFill>
                  <a:srgbClr val="374151"/>
                </a:solidFill>
                <a:effectLst/>
                <a:latin typeface="Söhne"/>
              </a:rPr>
              <a:t>the most influential features or words in the article that contributed to the positive classification</a:t>
            </a:r>
          </a:p>
          <a:p>
            <a:pPr marL="342900" indent="-342900">
              <a:buFont typeface="Arial" panose="020B0604020202020204" pitchFamily="34" charset="0"/>
              <a:buChar char="•"/>
            </a:pPr>
            <a:r>
              <a:rPr lang="en-GB" sz="2400" b="0" dirty="0">
                <a:solidFill>
                  <a:srgbClr val="374151"/>
                </a:solidFill>
                <a:latin typeface="Söhne"/>
              </a:rPr>
              <a:t>P</a:t>
            </a:r>
            <a:r>
              <a:rPr lang="en-GB" sz="2400" b="0" i="0" u="none" strike="noStrike" dirty="0">
                <a:solidFill>
                  <a:srgbClr val="374151"/>
                </a:solidFill>
                <a:effectLst/>
                <a:latin typeface="Söhne"/>
              </a:rPr>
              <a:t>resence of words like ”good," ”amazing," had a strong positive influence on the model's decision</a:t>
            </a:r>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1189038"/>
          </a:xfrm>
        </p:spPr>
        <p:txBody>
          <a:bodyPr/>
          <a:lstStyle/>
          <a:p>
            <a:r>
              <a:rPr lang="en-GB" b="0" i="0" u="none" strike="noStrike" dirty="0">
                <a:solidFill>
                  <a:srgbClr val="374151"/>
                </a:solidFill>
                <a:effectLst/>
                <a:latin typeface="Söhne"/>
              </a:rPr>
              <a:t>Local Interpretability</a:t>
            </a:r>
            <a:endParaRPr lang="en-NL" dirty="0"/>
          </a:p>
        </p:txBody>
      </p:sp>
    </p:spTree>
    <p:extLst>
      <p:ext uri="{BB962C8B-B14F-4D97-AF65-F5344CB8AC3E}">
        <p14:creationId xmlns:p14="http://schemas.microsoft.com/office/powerpoint/2010/main" val="3842484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684097" y="1968024"/>
            <a:ext cx="10823805" cy="1854200"/>
          </a:xfrm>
        </p:spPr>
        <p:txBody>
          <a:bodyPr>
            <a:normAutofit lnSpcReduction="10000"/>
          </a:bodyPr>
          <a:lstStyle/>
          <a:p>
            <a:r>
              <a:rPr lang="en-GB" sz="2400" b="0" i="0" u="none" strike="noStrike" dirty="0">
                <a:solidFill>
                  <a:srgbClr val="374151"/>
                </a:solidFill>
                <a:effectLst/>
              </a:rPr>
              <a:t>LIME </a:t>
            </a:r>
            <a:r>
              <a:rPr lang="en-GB" sz="2400" b="0" i="0" u="none" strike="noStrike" dirty="0">
                <a:solidFill>
                  <a:srgbClr val="374151"/>
                </a:solidFill>
                <a:effectLst/>
                <a:latin typeface="Söhne"/>
              </a:rPr>
              <a:t>(Local Interpretable Model-Agnostic Explanations)</a:t>
            </a:r>
            <a:r>
              <a:rPr lang="en-GB" sz="2400" b="0" dirty="0">
                <a:solidFill>
                  <a:srgbClr val="374151"/>
                </a:solidFill>
                <a:latin typeface="Söhne"/>
              </a:rPr>
              <a:t> </a:t>
            </a:r>
            <a:r>
              <a:rPr lang="en-GB" sz="2400" b="0" i="0" u="none" strike="noStrike" dirty="0">
                <a:solidFill>
                  <a:srgbClr val="374151"/>
                </a:solidFill>
                <a:effectLst/>
              </a:rPr>
              <a:t>creates simple and interpretable surrogate models for a prediction</a:t>
            </a:r>
          </a:p>
          <a:p>
            <a:r>
              <a:rPr lang="en-GB" sz="2400" b="0" i="0" u="none" strike="noStrike" dirty="0">
                <a:solidFill>
                  <a:srgbClr val="374151"/>
                </a:solidFill>
                <a:effectLst/>
              </a:rPr>
              <a:t>It perturbs the input features of an instance and observes how the model's predictions change, allowing to identify the most important features influencing the outcome in a local and understandable way.</a:t>
            </a:r>
            <a:endParaRPr lang="en-US" sz="2400" b="0" dirty="0"/>
          </a:p>
          <a:p>
            <a:endParaRPr lang="en-US" b="0" dirty="0"/>
          </a:p>
          <a:p>
            <a:endParaRPr lang="en-US"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706439"/>
          </a:xfrm>
        </p:spPr>
        <p:txBody>
          <a:bodyPr/>
          <a:lstStyle/>
          <a:p>
            <a:r>
              <a:rPr lang="en-NL" dirty="0"/>
              <a:t>Local interpretability - LIME</a:t>
            </a:r>
          </a:p>
        </p:txBody>
      </p:sp>
      <p:pic>
        <p:nvPicPr>
          <p:cNvPr id="5" name="Picture 4">
            <a:extLst>
              <a:ext uri="{FF2B5EF4-FFF2-40B4-BE49-F238E27FC236}">
                <a16:creationId xmlns:a16="http://schemas.microsoft.com/office/drawing/2014/main" id="{47C8570D-C5CC-4B3B-3991-F6DFB04D02DB}"/>
              </a:ext>
            </a:extLst>
          </p:cNvPr>
          <p:cNvPicPr>
            <a:picLocks noChangeAspect="1"/>
          </p:cNvPicPr>
          <p:nvPr/>
        </p:nvPicPr>
        <p:blipFill>
          <a:blip r:embed="rId3"/>
          <a:stretch>
            <a:fillRect/>
          </a:stretch>
        </p:blipFill>
        <p:spPr>
          <a:xfrm>
            <a:off x="2349549" y="3898878"/>
            <a:ext cx="8812510" cy="2959122"/>
          </a:xfrm>
          <a:prstGeom prst="rect">
            <a:avLst/>
          </a:prstGeom>
        </p:spPr>
      </p:pic>
      <p:pic>
        <p:nvPicPr>
          <p:cNvPr id="3" name="Picture 2">
            <a:extLst>
              <a:ext uri="{FF2B5EF4-FFF2-40B4-BE49-F238E27FC236}">
                <a16:creationId xmlns:a16="http://schemas.microsoft.com/office/drawing/2014/main" id="{C075D59E-A1DC-6CC9-8B08-6E0370BCB516}"/>
              </a:ext>
            </a:extLst>
          </p:cNvPr>
          <p:cNvPicPr>
            <a:picLocks noChangeAspect="1"/>
          </p:cNvPicPr>
          <p:nvPr/>
        </p:nvPicPr>
        <p:blipFill>
          <a:blip r:embed="rId4"/>
          <a:stretch>
            <a:fillRect/>
          </a:stretch>
        </p:blipFill>
        <p:spPr>
          <a:xfrm>
            <a:off x="7094409" y="170337"/>
            <a:ext cx="4852264" cy="1458000"/>
          </a:xfrm>
          <a:prstGeom prst="rect">
            <a:avLst/>
          </a:prstGeom>
        </p:spPr>
      </p:pic>
    </p:spTree>
    <p:extLst>
      <p:ext uri="{BB962C8B-B14F-4D97-AF65-F5344CB8AC3E}">
        <p14:creationId xmlns:p14="http://schemas.microsoft.com/office/powerpoint/2010/main" val="1114668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a:xfrm>
            <a:off x="892098" y="1783953"/>
            <a:ext cx="10537902" cy="3747053"/>
          </a:xfrm>
        </p:spPr>
        <p:txBody>
          <a:bodyPr/>
          <a:lstStyle/>
          <a:p>
            <a:endParaRPr lang="en-NL" dirty="0"/>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Practical 9</a:t>
            </a:r>
          </a:p>
        </p:txBody>
      </p:sp>
    </p:spTree>
    <p:extLst>
      <p:ext uri="{BB962C8B-B14F-4D97-AF65-F5344CB8AC3E}">
        <p14:creationId xmlns:p14="http://schemas.microsoft.com/office/powerpoint/2010/main" val="981612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B3A8-9898-DE89-3A20-2F64E5334F6E}"/>
              </a:ext>
            </a:extLst>
          </p:cNvPr>
          <p:cNvSpPr>
            <a:spLocks noGrp="1"/>
          </p:cNvSpPr>
          <p:nvPr>
            <p:ph type="title"/>
          </p:nvPr>
        </p:nvSpPr>
        <p:spPr/>
        <p:txBody>
          <a:bodyPr/>
          <a:lstStyle/>
          <a:p>
            <a:r>
              <a:rPr lang="en-NL" sz="4400" dirty="0"/>
              <a:t>A collection of text mining applications</a:t>
            </a:r>
            <a:endParaRPr lang="en-NL" dirty="0"/>
          </a:p>
        </p:txBody>
      </p:sp>
      <p:graphicFrame>
        <p:nvGraphicFramePr>
          <p:cNvPr id="4" name="Content Placeholder 2">
            <a:extLst>
              <a:ext uri="{FF2B5EF4-FFF2-40B4-BE49-F238E27FC236}">
                <a16:creationId xmlns:a16="http://schemas.microsoft.com/office/drawing/2014/main" id="{C5FA8CC8-1936-C62D-BE53-07678E931859}"/>
              </a:ext>
            </a:extLst>
          </p:cNvPr>
          <p:cNvGraphicFramePr>
            <a:graphicFrameLocks/>
          </p:cNvGraphicFramePr>
          <p:nvPr>
            <p:extLst>
              <p:ext uri="{D42A27DB-BD31-4B8C-83A1-F6EECF244321}">
                <p14:modId xmlns:p14="http://schemas.microsoft.com/office/powerpoint/2010/main" val="3382803039"/>
              </p:ext>
            </p:extLst>
          </p:nvPr>
        </p:nvGraphicFramePr>
        <p:xfrm>
          <a:off x="223936" y="1511558"/>
          <a:ext cx="11775232" cy="4981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11A8AAD-7B7F-2F0E-BFF9-07D10AB8F11A}"/>
              </a:ext>
            </a:extLst>
          </p:cNvPr>
          <p:cNvSpPr>
            <a:spLocks noGrp="1"/>
          </p:cNvSpPr>
          <p:nvPr>
            <p:ph type="sldNum" sz="quarter" idx="12"/>
          </p:nvPr>
        </p:nvSpPr>
        <p:spPr/>
        <p:txBody>
          <a:bodyPr/>
          <a:lstStyle/>
          <a:p>
            <a:fld id="{4C0B9B7A-17AE-9845-947F-3C8F3590919D}" type="slidenum">
              <a:rPr lang="en-US" smtClean="0"/>
              <a:t>5</a:t>
            </a:fld>
            <a:endParaRPr lang="en-US"/>
          </a:p>
        </p:txBody>
      </p:sp>
    </p:spTree>
    <p:extLst>
      <p:ext uri="{BB962C8B-B14F-4D97-AF65-F5344CB8AC3E}">
        <p14:creationId xmlns:p14="http://schemas.microsoft.com/office/powerpoint/2010/main" val="2335249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Today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b="0" dirty="0"/>
              <a:t>Applications of text mining</a:t>
            </a:r>
          </a:p>
          <a:p>
            <a:pPr marL="742950" lvl="1" indent="-285750">
              <a:buFontTx/>
              <a:buChar char="-"/>
            </a:pPr>
            <a:r>
              <a:rPr lang="en-NL" sz="3600" dirty="0"/>
              <a:t>Fake news detection</a:t>
            </a:r>
          </a:p>
          <a:p>
            <a:pPr marL="742950" lvl="1" indent="-285750">
              <a:buFontTx/>
              <a:buChar char="-"/>
            </a:pPr>
            <a:r>
              <a:rPr lang="en-NL" sz="3600" dirty="0"/>
              <a:t>Hate speech detection</a:t>
            </a:r>
          </a:p>
          <a:p>
            <a:pPr marL="742950" lvl="1" indent="-285750">
              <a:buFontTx/>
              <a:buChar char="-"/>
            </a:pPr>
            <a:r>
              <a:rPr lang="en-NL" sz="3600" b="0" dirty="0"/>
              <a:t>Text </a:t>
            </a:r>
            <a:r>
              <a:rPr lang="en-NL" sz="3600" dirty="0"/>
              <a:t>c</a:t>
            </a:r>
            <a:r>
              <a:rPr lang="en-NL" sz="3600" b="0" dirty="0"/>
              <a:t>lustering in </a:t>
            </a:r>
            <a:r>
              <a:rPr lang="en-NL" sz="3600" dirty="0"/>
              <a:t>m</a:t>
            </a:r>
            <a:r>
              <a:rPr lang="en-NL" sz="3600" b="0" dirty="0"/>
              <a:t>edia</a:t>
            </a:r>
          </a:p>
          <a:p>
            <a:pPr marL="742950" lvl="1" indent="-285750">
              <a:buFontTx/>
              <a:buChar char="-"/>
            </a:pPr>
            <a:r>
              <a:rPr lang="en-NL" sz="3600" dirty="0"/>
              <a:t>Healthcare applications</a:t>
            </a:r>
          </a:p>
          <a:p>
            <a:pPr marL="742950" lvl="1" indent="-285750">
              <a:buFontTx/>
              <a:buChar char="-"/>
            </a:pPr>
            <a:r>
              <a:rPr lang="en-NL" sz="3600" dirty="0"/>
              <a:t>Interpretability </a:t>
            </a:r>
            <a:endParaRPr lang="en-NL" sz="3600" b="0" dirty="0"/>
          </a:p>
          <a:p>
            <a:pPr marL="742950" lvl="1" indent="-285750">
              <a:buFontTx/>
              <a:buChar char="-"/>
            </a:pPr>
            <a:endParaRPr lang="en-NL" sz="3600" b="0" dirty="0"/>
          </a:p>
        </p:txBody>
      </p:sp>
      <p:sp>
        <p:nvSpPr>
          <p:cNvPr id="5" name="Slide Number Placeholder 4">
            <a:extLst>
              <a:ext uri="{FF2B5EF4-FFF2-40B4-BE49-F238E27FC236}">
                <a16:creationId xmlns:a16="http://schemas.microsoft.com/office/drawing/2014/main" id="{E937A3BB-5F9B-71EA-2530-83A7EDE80DE4}"/>
              </a:ext>
            </a:extLst>
          </p:cNvPr>
          <p:cNvSpPr>
            <a:spLocks noGrp="1"/>
          </p:cNvSpPr>
          <p:nvPr>
            <p:ph type="sldNum" sz="quarter" idx="12"/>
          </p:nvPr>
        </p:nvSpPr>
        <p:spPr/>
        <p:txBody>
          <a:bodyPr/>
          <a:lstStyle/>
          <a:p>
            <a:fld id="{4C0B9B7A-17AE-9845-947F-3C8F3590919D}" type="slidenum">
              <a:rPr lang="en-US" smtClean="0"/>
              <a:t>6</a:t>
            </a:fld>
            <a:endParaRPr lang="en-US"/>
          </a:p>
        </p:txBody>
      </p:sp>
    </p:spTree>
    <p:extLst>
      <p:ext uri="{BB962C8B-B14F-4D97-AF65-F5344CB8AC3E}">
        <p14:creationId xmlns:p14="http://schemas.microsoft.com/office/powerpoint/2010/main" val="1178083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Today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b="0" dirty="0"/>
              <a:t>Applications of text mining</a:t>
            </a:r>
          </a:p>
          <a:p>
            <a:pPr marL="742950" lvl="1" indent="-285750">
              <a:buFontTx/>
              <a:buChar char="-"/>
            </a:pPr>
            <a:r>
              <a:rPr lang="en-NL" sz="3600" b="1" dirty="0"/>
              <a:t>Fake news detection</a:t>
            </a:r>
          </a:p>
          <a:p>
            <a:pPr marL="742950" lvl="1" indent="-285750">
              <a:buFontTx/>
              <a:buChar char="-"/>
            </a:pPr>
            <a:r>
              <a:rPr lang="en-NL" sz="3600" dirty="0"/>
              <a:t>Hate speech detection</a:t>
            </a:r>
          </a:p>
          <a:p>
            <a:pPr marL="742950" lvl="1" indent="-285750">
              <a:buFontTx/>
              <a:buChar char="-"/>
            </a:pPr>
            <a:r>
              <a:rPr lang="en-NL" sz="3600" b="0" dirty="0"/>
              <a:t>Text </a:t>
            </a:r>
            <a:r>
              <a:rPr lang="en-NL" sz="3600" dirty="0"/>
              <a:t>c</a:t>
            </a:r>
            <a:r>
              <a:rPr lang="en-NL" sz="3600" b="0" dirty="0"/>
              <a:t>lustering in </a:t>
            </a:r>
            <a:r>
              <a:rPr lang="en-NL" sz="3600" dirty="0"/>
              <a:t>m</a:t>
            </a:r>
            <a:r>
              <a:rPr lang="en-NL" sz="3600" b="0" dirty="0"/>
              <a:t>edia</a:t>
            </a:r>
          </a:p>
          <a:p>
            <a:pPr marL="742950" lvl="1" indent="-285750">
              <a:buFontTx/>
              <a:buChar char="-"/>
            </a:pPr>
            <a:r>
              <a:rPr lang="en-NL" sz="3600" dirty="0"/>
              <a:t>Healthcare applications</a:t>
            </a:r>
          </a:p>
          <a:p>
            <a:pPr marL="742950" lvl="1" indent="-285750">
              <a:buFontTx/>
              <a:buChar char="-"/>
            </a:pPr>
            <a:r>
              <a:rPr lang="en-NL" sz="3600" dirty="0"/>
              <a:t>Interpretability </a:t>
            </a:r>
            <a:endParaRPr lang="en-NL" sz="3600" b="0" dirty="0"/>
          </a:p>
          <a:p>
            <a:pPr marL="742950" lvl="1" indent="-285750">
              <a:buFontTx/>
              <a:buChar char="-"/>
            </a:pPr>
            <a:endParaRPr lang="en-NL" sz="3600" b="0" dirty="0"/>
          </a:p>
        </p:txBody>
      </p:sp>
      <p:sp>
        <p:nvSpPr>
          <p:cNvPr id="5" name="Slide Number Placeholder 4">
            <a:extLst>
              <a:ext uri="{FF2B5EF4-FFF2-40B4-BE49-F238E27FC236}">
                <a16:creationId xmlns:a16="http://schemas.microsoft.com/office/drawing/2014/main" id="{E937A3BB-5F9B-71EA-2530-83A7EDE80DE4}"/>
              </a:ext>
            </a:extLst>
          </p:cNvPr>
          <p:cNvSpPr>
            <a:spLocks noGrp="1"/>
          </p:cNvSpPr>
          <p:nvPr>
            <p:ph type="sldNum" sz="quarter" idx="12"/>
          </p:nvPr>
        </p:nvSpPr>
        <p:spPr/>
        <p:txBody>
          <a:bodyPr/>
          <a:lstStyle/>
          <a:p>
            <a:fld id="{4C0B9B7A-17AE-9845-947F-3C8F3590919D}" type="slidenum">
              <a:rPr lang="en-US" smtClean="0"/>
              <a:t>7</a:t>
            </a:fld>
            <a:endParaRPr lang="en-US"/>
          </a:p>
        </p:txBody>
      </p:sp>
    </p:spTree>
    <p:extLst>
      <p:ext uri="{BB962C8B-B14F-4D97-AF65-F5344CB8AC3E}">
        <p14:creationId xmlns:p14="http://schemas.microsoft.com/office/powerpoint/2010/main" val="382378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US" dirty="0"/>
              <a:t>Definition of fake news</a:t>
            </a:r>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r>
              <a:rPr lang="en-US" dirty="0"/>
              <a:t>A news article that is intentionally and verifiably false</a:t>
            </a:r>
          </a:p>
          <a:p>
            <a:pPr lvl="1"/>
            <a:r>
              <a:rPr lang="en-US" dirty="0"/>
              <a:t>emphasizes both news authenticity and intentions</a:t>
            </a:r>
          </a:p>
          <a:p>
            <a:pPr lvl="1"/>
            <a:r>
              <a:rPr lang="en-US" dirty="0"/>
              <a:t>ensures the posted information is </a:t>
            </a:r>
            <a:r>
              <a:rPr lang="en-US" i="1" dirty="0"/>
              <a:t>news</a:t>
            </a:r>
            <a:r>
              <a:rPr lang="en-US" dirty="0"/>
              <a:t> by investigating if its publisher is a news outlet</a:t>
            </a:r>
          </a:p>
          <a:p>
            <a:pPr lvl="1"/>
            <a:endParaRPr lang="en-US" dirty="0"/>
          </a:p>
          <a:p>
            <a:endParaRPr lang="en-US" dirty="0"/>
          </a:p>
        </p:txBody>
      </p:sp>
      <p:sp>
        <p:nvSpPr>
          <p:cNvPr id="5" name="TextBox 4">
            <a:extLst>
              <a:ext uri="{FF2B5EF4-FFF2-40B4-BE49-F238E27FC236}">
                <a16:creationId xmlns:a16="http://schemas.microsoft.com/office/drawing/2014/main" id="{DBF328EB-2392-B34F-AF94-C85E818CC0BB}"/>
              </a:ext>
            </a:extLst>
          </p:cNvPr>
          <p:cNvSpPr txBox="1"/>
          <p:nvPr/>
        </p:nvSpPr>
        <p:spPr>
          <a:xfrm>
            <a:off x="401333" y="6492875"/>
            <a:ext cx="11067226" cy="276999"/>
          </a:xfrm>
          <a:prstGeom prst="rect">
            <a:avLst/>
          </a:prstGeom>
          <a:noFill/>
        </p:spPr>
        <p:txBody>
          <a:bodyPr wrap="square" rtlCol="0">
            <a:spAutoFit/>
          </a:bodyPr>
          <a:lstStyle/>
          <a:p>
            <a:r>
              <a:rPr lang="en-US" sz="1200" dirty="0"/>
              <a:t>K. Shu, A. </a:t>
            </a:r>
            <a:r>
              <a:rPr lang="en-US" sz="1200" dirty="0" err="1"/>
              <a:t>Sliva</a:t>
            </a:r>
            <a:r>
              <a:rPr lang="en-US" sz="1200" dirty="0"/>
              <a:t>, S. Wang, J. Tang, and H. Liu. (2017). Fake news detection on social media: A data mining perspective. ACM SIGKDD Explorations Newsletter 19, 1 (2017), 22–36</a:t>
            </a:r>
          </a:p>
        </p:txBody>
      </p:sp>
      <p:sp>
        <p:nvSpPr>
          <p:cNvPr id="4" name="Slide Number Placeholder 3">
            <a:extLst>
              <a:ext uri="{FF2B5EF4-FFF2-40B4-BE49-F238E27FC236}">
                <a16:creationId xmlns:a16="http://schemas.microsoft.com/office/drawing/2014/main" id="{E6FC43C9-42FD-9B9D-DD06-D79D7C1ABEC4}"/>
              </a:ext>
            </a:extLst>
          </p:cNvPr>
          <p:cNvSpPr>
            <a:spLocks noGrp="1"/>
          </p:cNvSpPr>
          <p:nvPr>
            <p:ph type="sldNum" sz="quarter" idx="12"/>
          </p:nvPr>
        </p:nvSpPr>
        <p:spPr/>
        <p:txBody>
          <a:bodyPr/>
          <a:lstStyle/>
          <a:p>
            <a:fld id="{4C0B9B7A-17AE-9845-947F-3C8F3590919D}" type="slidenum">
              <a:rPr lang="en-US" smtClean="0"/>
              <a:t>8</a:t>
            </a:fld>
            <a:endParaRPr lang="en-US"/>
          </a:p>
        </p:txBody>
      </p:sp>
    </p:spTree>
    <p:extLst>
      <p:ext uri="{BB962C8B-B14F-4D97-AF65-F5344CB8AC3E}">
        <p14:creationId xmlns:p14="http://schemas.microsoft.com/office/powerpoint/2010/main" val="1137632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a:xfrm>
            <a:off x="677146" y="365126"/>
            <a:ext cx="10515600" cy="1325563"/>
          </a:xfrm>
        </p:spPr>
        <p:txBody>
          <a:bodyPr/>
          <a:lstStyle/>
          <a:p>
            <a:r>
              <a:rPr lang="en-US" sz="4400" dirty="0">
                <a:solidFill>
                  <a:schemeClr val="tx2"/>
                </a:solidFill>
              </a:rPr>
              <a:t>Difficult to be detected by humans</a:t>
            </a:r>
            <a:endParaRPr lang="en-US" dirty="0"/>
          </a:p>
        </p:txBody>
      </p:sp>
      <p:pic>
        <p:nvPicPr>
          <p:cNvPr id="4" name="Picture 3" descr="Cartoon of two people using a computer&#10;&#10;Description automatically generated">
            <a:extLst>
              <a:ext uri="{FF2B5EF4-FFF2-40B4-BE49-F238E27FC236}">
                <a16:creationId xmlns:a16="http://schemas.microsoft.com/office/drawing/2014/main" id="{FCE92375-6406-7A1B-11A9-6867FA851D6B}"/>
              </a:ext>
            </a:extLst>
          </p:cNvPr>
          <p:cNvPicPr>
            <a:picLocks noChangeAspect="1"/>
          </p:cNvPicPr>
          <p:nvPr/>
        </p:nvPicPr>
        <p:blipFill rotWithShape="1">
          <a:blip r:embed="rId3"/>
          <a:srcRect t="9881" b="5849"/>
          <a:stretch/>
        </p:blipFill>
        <p:spPr>
          <a:xfrm>
            <a:off x="7972951" y="4275228"/>
            <a:ext cx="3380849" cy="1901735"/>
          </a:xfrm>
          <a:prstGeom prst="rect">
            <a:avLst/>
          </a:prstGeom>
        </p:spPr>
      </p:pic>
      <p:sp>
        <p:nvSpPr>
          <p:cNvPr id="8" name="Content Placeholder 7">
            <a:extLst>
              <a:ext uri="{FF2B5EF4-FFF2-40B4-BE49-F238E27FC236}">
                <a16:creationId xmlns:a16="http://schemas.microsoft.com/office/drawing/2014/main" id="{EE4FE4FB-5F45-D126-5867-4DE3C4F95623}"/>
              </a:ext>
            </a:extLst>
          </p:cNvPr>
          <p:cNvSpPr>
            <a:spLocks noGrp="1"/>
          </p:cNvSpPr>
          <p:nvPr>
            <p:ph idx="1"/>
          </p:nvPr>
        </p:nvSpPr>
        <p:spPr/>
        <p:txBody>
          <a:bodyPr/>
          <a:lstStyle/>
          <a:p>
            <a:pPr lvl="0"/>
            <a:r>
              <a:rPr lang="en-US" sz="2400" dirty="0"/>
              <a:t>Human ability to detect deception: accuracy 55%-58% [0]</a:t>
            </a:r>
          </a:p>
          <a:p>
            <a:pPr lvl="0"/>
            <a:r>
              <a:rPr lang="en-US" sz="2400" dirty="0">
                <a:solidFill>
                  <a:schemeClr val="tx2"/>
                </a:solidFill>
              </a:rPr>
              <a:t>Individuals trust fake news:</a:t>
            </a:r>
          </a:p>
          <a:p>
            <a:pPr lvl="1"/>
            <a:r>
              <a:rPr lang="en-US" sz="2000" dirty="0">
                <a:solidFill>
                  <a:schemeClr val="tx2"/>
                </a:solidFill>
              </a:rPr>
              <a:t>after repeated exposures (validity effect [1]),</a:t>
            </a:r>
          </a:p>
          <a:p>
            <a:pPr lvl="1"/>
            <a:r>
              <a:rPr lang="en-US" sz="2000" dirty="0">
                <a:solidFill>
                  <a:schemeClr val="tx2"/>
                </a:solidFill>
              </a:rPr>
              <a:t>if it confirms their preexisting beliefs (confirmation bias [2]),</a:t>
            </a:r>
          </a:p>
          <a:p>
            <a:pPr lvl="1"/>
            <a:r>
              <a:rPr lang="en-US" sz="2000" dirty="0">
                <a:solidFill>
                  <a:schemeClr val="tx2"/>
                </a:solidFill>
              </a:rPr>
              <a:t>if it pleases them (desirability bias [3])</a:t>
            </a:r>
            <a:endParaRPr lang="en-US" sz="2000" dirty="0"/>
          </a:p>
          <a:p>
            <a:pPr lvl="0"/>
            <a:r>
              <a:rPr lang="en-US" sz="2400" dirty="0"/>
              <a:t>Peer pressure “controls” our perception and behavior (e.g., bandwagon effect [4])</a:t>
            </a:r>
          </a:p>
          <a:p>
            <a:endParaRPr lang="en-NL" dirty="0"/>
          </a:p>
        </p:txBody>
      </p:sp>
      <p:sp>
        <p:nvSpPr>
          <p:cNvPr id="10" name="Slide Number Placeholder 9">
            <a:extLst>
              <a:ext uri="{FF2B5EF4-FFF2-40B4-BE49-F238E27FC236}">
                <a16:creationId xmlns:a16="http://schemas.microsoft.com/office/drawing/2014/main" id="{70CC714E-3EE2-06C1-5F4B-9359034F867C}"/>
              </a:ext>
            </a:extLst>
          </p:cNvPr>
          <p:cNvSpPr>
            <a:spLocks noGrp="1"/>
          </p:cNvSpPr>
          <p:nvPr>
            <p:ph type="sldNum" sz="quarter" idx="12"/>
          </p:nvPr>
        </p:nvSpPr>
        <p:spPr/>
        <p:txBody>
          <a:bodyPr/>
          <a:lstStyle/>
          <a:p>
            <a:fld id="{4C0B9B7A-17AE-9845-947F-3C8F3590919D}" type="slidenum">
              <a:rPr lang="en-US" smtClean="0"/>
              <a:t>9</a:t>
            </a:fld>
            <a:endParaRPr lang="en-US" dirty="0"/>
          </a:p>
        </p:txBody>
      </p:sp>
      <p:sp>
        <p:nvSpPr>
          <p:cNvPr id="3" name="TextBox 2">
            <a:extLst>
              <a:ext uri="{FF2B5EF4-FFF2-40B4-BE49-F238E27FC236}">
                <a16:creationId xmlns:a16="http://schemas.microsoft.com/office/drawing/2014/main" id="{EA38ED67-76E9-D2CC-1A9E-FD55FB90CD50}"/>
              </a:ext>
            </a:extLst>
          </p:cNvPr>
          <p:cNvSpPr txBox="1"/>
          <p:nvPr/>
        </p:nvSpPr>
        <p:spPr>
          <a:xfrm>
            <a:off x="0" y="4922039"/>
            <a:ext cx="7629994" cy="1938992"/>
          </a:xfrm>
          <a:prstGeom prst="rect">
            <a:avLst/>
          </a:prstGeom>
          <a:noFill/>
        </p:spPr>
        <p:txBody>
          <a:bodyPr wrap="square" rtlCol="0">
            <a:spAutoFit/>
          </a:bodyPr>
          <a:lstStyle/>
          <a:p>
            <a:r>
              <a:rPr lang="en-GB" sz="1200" dirty="0"/>
              <a:t>[0] Rubin, V. L. (2010). On deception and deception detection: Content analysis of computer‐mediated stated beliefs. Proceedings of the American Society for Information Science and Technology, 47(1), 1-10.</a:t>
            </a:r>
          </a:p>
          <a:p>
            <a:r>
              <a:rPr lang="en-GB" sz="1200" dirty="0"/>
              <a:t>[1] Boehm, L. E. (1994). The validity effect: A search for mediating variables. Personality and Social Psychology Bulletin, 20(3), 285-293.</a:t>
            </a:r>
          </a:p>
          <a:p>
            <a:r>
              <a:rPr lang="en-GB" sz="1200" dirty="0"/>
              <a:t>[2] Nickerson, R. S. (1998). Confirmation bias: A ubiquitous phenomenon in many guises. Review of general psychology, 2(2), 175-220.</a:t>
            </a:r>
          </a:p>
          <a:p>
            <a:r>
              <a:rPr lang="en-GB" sz="1200" dirty="0"/>
              <a:t>[3] Fisher, R. J. (1993). Social desirability bias and the validity of indirect questioning. Journal of consumer research, 20(2), 303-315.</a:t>
            </a:r>
          </a:p>
          <a:p>
            <a:r>
              <a:rPr lang="en-GB" sz="1200" dirty="0"/>
              <a:t>[4] </a:t>
            </a:r>
            <a:r>
              <a:rPr lang="en-GB" sz="1200" dirty="0" err="1"/>
              <a:t>Leibenstein</a:t>
            </a:r>
            <a:r>
              <a:rPr lang="en-GB" sz="1200" dirty="0"/>
              <a:t>, H. (1950). Bandwagon, snob, and Veblen effects in the theory of consumers' demand. The quarterly journal of economics, 64(2), 183-207.</a:t>
            </a:r>
          </a:p>
        </p:txBody>
      </p:sp>
    </p:spTree>
    <p:extLst>
      <p:ext uri="{BB962C8B-B14F-4D97-AF65-F5344CB8AC3E}">
        <p14:creationId xmlns:p14="http://schemas.microsoft.com/office/powerpoint/2010/main" val="2227626549"/>
      </p:ext>
    </p:extLst>
  </p:cSld>
  <p:clrMapOvr>
    <a:masterClrMapping/>
  </p:clrMapOvr>
</p:sld>
</file>

<file path=ppt/theme/theme1.xml><?xml version="1.0" encoding="utf-8"?>
<a:theme xmlns:a="http://schemas.openxmlformats.org/drawingml/2006/main" name="Office Theme">
  <a:themeElements>
    <a:clrScheme name="Custom 4">
      <a:dk1>
        <a:srgbClr val="000000"/>
      </a:dk1>
      <a:lt1>
        <a:srgbClr val="FFFFFF"/>
      </a:lt1>
      <a:dk2>
        <a:srgbClr val="000000"/>
      </a:dk2>
      <a:lt2>
        <a:srgbClr val="E7E6E6"/>
      </a:lt2>
      <a:accent1>
        <a:srgbClr val="1D9A78"/>
      </a:accent1>
      <a:accent2>
        <a:srgbClr val="8BC145"/>
      </a:accent2>
      <a:accent3>
        <a:srgbClr val="000000"/>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AAEAA2-4CF8-449D-8745-25872C8482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31290</TotalTime>
  <Words>3333</Words>
  <Application>Microsoft Macintosh PowerPoint</Application>
  <PresentationFormat>Widescreen</PresentationFormat>
  <Paragraphs>328</Paragraphs>
  <Slides>46</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Calibri Light</vt:lpstr>
      <vt:lpstr>CMMI10</vt:lpstr>
      <vt:lpstr>Helvetica</vt:lpstr>
      <vt:lpstr>NimbusRomNo9L</vt:lpstr>
      <vt:lpstr>Roboto Slab</vt:lpstr>
      <vt:lpstr>Söhne</vt:lpstr>
      <vt:lpstr>Wingdings</vt:lpstr>
      <vt:lpstr>Office Theme</vt:lpstr>
      <vt:lpstr>Applications of text mining and NLP</vt:lpstr>
      <vt:lpstr>Summary: the text-mining toolkit</vt:lpstr>
      <vt:lpstr>Summary: the text-mining toolkit</vt:lpstr>
      <vt:lpstr>A collection of text mining applications</vt:lpstr>
      <vt:lpstr>A collection of text mining applications</vt:lpstr>
      <vt:lpstr>Today</vt:lpstr>
      <vt:lpstr>Today</vt:lpstr>
      <vt:lpstr>Definition of fake news</vt:lpstr>
      <vt:lpstr>Difficult to be detected by humans</vt:lpstr>
      <vt:lpstr>Travel fast and more</vt:lpstr>
      <vt:lpstr>The role of content</vt:lpstr>
      <vt:lpstr>The role of content</vt:lpstr>
      <vt:lpstr>Fake news detection</vt:lpstr>
      <vt:lpstr>Information credibility on Twitter</vt:lpstr>
      <vt:lpstr>Information credibility on Twitter</vt:lpstr>
      <vt:lpstr>Information credibility on Twitter: Results</vt:lpstr>
      <vt:lpstr>Fake news detection</vt:lpstr>
      <vt:lpstr>Today</vt:lpstr>
      <vt:lpstr>Hate Speech</vt:lpstr>
      <vt:lpstr>Hate Speech Definition</vt:lpstr>
      <vt:lpstr> Hate Speech in Twitter</vt:lpstr>
      <vt:lpstr>Hateful Symbols</vt:lpstr>
      <vt:lpstr>Hateful Symbols</vt:lpstr>
      <vt:lpstr>Hateful Symbols</vt:lpstr>
      <vt:lpstr> Hate Speech in Twitter</vt:lpstr>
      <vt:lpstr>Today</vt:lpstr>
      <vt:lpstr>Application of Text Clustering  in Media</vt:lpstr>
      <vt:lpstr>COVID pandemic (Wicke &amp; Bolognesi 2020)</vt:lpstr>
      <vt:lpstr>COVID pandemic (Wicke &amp; Bolognesi 2020)</vt:lpstr>
      <vt:lpstr>Application of Text Clustering in Media</vt:lpstr>
      <vt:lpstr>Today</vt:lpstr>
      <vt:lpstr>Applications in Health: Automating coding</vt:lpstr>
      <vt:lpstr>ICD-10 coding</vt:lpstr>
      <vt:lpstr>Bagheri, Sammani, van der Heijden, Asselbergs, Oberski, 2020</vt:lpstr>
      <vt:lpstr>Bagheri, Sammani, van der Heijden, Asselbergs, Oberski, 2020</vt:lpstr>
      <vt:lpstr>Applications in Health: Automating coding</vt:lpstr>
      <vt:lpstr>How to know if your results make sense?</vt:lpstr>
      <vt:lpstr>Interpretability Being right for the right reasons</vt:lpstr>
      <vt:lpstr>Interpretability Being right for the right reasons</vt:lpstr>
      <vt:lpstr>Interpretability Being right for the right reasons</vt:lpstr>
      <vt:lpstr>Interpretability Being right for the right reasons</vt:lpstr>
      <vt:lpstr>Interpretability: Model-dependent</vt:lpstr>
      <vt:lpstr>Global Interpretability </vt:lpstr>
      <vt:lpstr>Local Interpretability</vt:lpstr>
      <vt:lpstr>Local interpretability - LIME</vt:lpstr>
      <vt:lpstr>Practical 9</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Mosteiro Romero, P.J. (Pablo)</cp:lastModifiedBy>
  <cp:revision>151</cp:revision>
  <dcterms:created xsi:type="dcterms:W3CDTF">2022-05-27T11:34:38Z</dcterms:created>
  <dcterms:modified xsi:type="dcterms:W3CDTF">2024-07-17T14:52:59Z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